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 id="2147483660" r:id="rId4"/>
    <p:sldMasterId id="2147483672"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6858000" cx="12192000"/>
  <p:notesSz cx="6858000" cy="9144000"/>
  <p:embeddedFontLst>
    <p:embeddedFont>
      <p:font typeface="Oswald Regular"/>
      <p:regular r:id="rId62"/>
      <p:bold r:id="rId63"/>
    </p:embeddedFont>
    <p:embeddedFont>
      <p:font typeface="Arimo"/>
      <p:regular r:id="rId64"/>
      <p:bold r:id="rId65"/>
      <p:italic r:id="rId66"/>
      <p:boldItalic r:id="rId67"/>
    </p:embeddedFont>
    <p:embeddedFont>
      <p:font typeface="Titillium Web"/>
      <p:regular r:id="rId68"/>
      <p:bold r:id="rId69"/>
      <p:italic r:id="rId70"/>
      <p:boldItalic r:id="rId71"/>
    </p:embeddedFont>
    <p:embeddedFont>
      <p:font typeface="Century Schoolbook"/>
      <p:regular r:id="rId72"/>
      <p:bold r:id="rId73"/>
      <p:italic r:id="rId74"/>
      <p:boldItalic r:id="rId75"/>
    </p:embeddedFont>
    <p:embeddedFont>
      <p:font typeface="Libre Franklin Medium"/>
      <p:regular r:id="rId76"/>
      <p:bold r:id="rId77"/>
      <p:italic r:id="rId78"/>
      <p:boldItalic r:id="rId79"/>
    </p:embeddedFont>
    <p:embeddedFont>
      <p:font typeface="Helvetica Neue"/>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4" roundtripDataSignature="AMtx7mgq13FW8dI5JXWtjwFUq/SAt2RQ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customschemas.google.com/relationships/presentationmetadata" Target="metadata"/><Relationship Id="rId83" Type="http://schemas.openxmlformats.org/officeDocument/2006/relationships/font" Target="fonts/HelveticaNeue-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CenturySchoolbook-bold.fntdata"/><Relationship Id="rId72" Type="http://schemas.openxmlformats.org/officeDocument/2006/relationships/font" Target="fonts/CenturySchoolbook-regular.fntdata"/><Relationship Id="rId31" Type="http://schemas.openxmlformats.org/officeDocument/2006/relationships/slide" Target="slides/slide24.xml"/><Relationship Id="rId75" Type="http://schemas.openxmlformats.org/officeDocument/2006/relationships/font" Target="fonts/CenturySchoolbook-boldItalic.fntdata"/><Relationship Id="rId30" Type="http://schemas.openxmlformats.org/officeDocument/2006/relationships/slide" Target="slides/slide23.xml"/><Relationship Id="rId74" Type="http://schemas.openxmlformats.org/officeDocument/2006/relationships/font" Target="fonts/CenturySchoolbook-italic.fntdata"/><Relationship Id="rId33" Type="http://schemas.openxmlformats.org/officeDocument/2006/relationships/slide" Target="slides/slide26.xml"/><Relationship Id="rId77" Type="http://schemas.openxmlformats.org/officeDocument/2006/relationships/font" Target="fonts/LibreFranklinMedium-bold.fntdata"/><Relationship Id="rId32" Type="http://schemas.openxmlformats.org/officeDocument/2006/relationships/slide" Target="slides/slide25.xml"/><Relationship Id="rId76" Type="http://schemas.openxmlformats.org/officeDocument/2006/relationships/font" Target="fonts/LibreFranklinMedium-regular.fntdata"/><Relationship Id="rId35" Type="http://schemas.openxmlformats.org/officeDocument/2006/relationships/slide" Target="slides/slide28.xml"/><Relationship Id="rId79" Type="http://schemas.openxmlformats.org/officeDocument/2006/relationships/font" Target="fonts/LibreFranklinMedium-boldItalic.fntdata"/><Relationship Id="rId34" Type="http://schemas.openxmlformats.org/officeDocument/2006/relationships/slide" Target="slides/slide27.xml"/><Relationship Id="rId78" Type="http://schemas.openxmlformats.org/officeDocument/2006/relationships/font" Target="fonts/LibreFranklinMedium-italic.fntdata"/><Relationship Id="rId71" Type="http://schemas.openxmlformats.org/officeDocument/2006/relationships/font" Target="fonts/TitilliumWeb-boldItalic.fntdata"/><Relationship Id="rId70" Type="http://schemas.openxmlformats.org/officeDocument/2006/relationships/font" Target="fonts/TitilliumWeb-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swaldRegular-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Arimo-regular.fntdata"/><Relationship Id="rId63" Type="http://schemas.openxmlformats.org/officeDocument/2006/relationships/font" Target="fonts/OswaldRegular-bold.fntdata"/><Relationship Id="rId22" Type="http://schemas.openxmlformats.org/officeDocument/2006/relationships/slide" Target="slides/slide15.xml"/><Relationship Id="rId66" Type="http://schemas.openxmlformats.org/officeDocument/2006/relationships/font" Target="fonts/Arimo-italic.fntdata"/><Relationship Id="rId21" Type="http://schemas.openxmlformats.org/officeDocument/2006/relationships/slide" Target="slides/slide14.xml"/><Relationship Id="rId65" Type="http://schemas.openxmlformats.org/officeDocument/2006/relationships/font" Target="fonts/Arimo-bold.fntdata"/><Relationship Id="rId24" Type="http://schemas.openxmlformats.org/officeDocument/2006/relationships/slide" Target="slides/slide17.xml"/><Relationship Id="rId68" Type="http://schemas.openxmlformats.org/officeDocument/2006/relationships/font" Target="fonts/TitilliumWeb-regular.fntdata"/><Relationship Id="rId23" Type="http://schemas.openxmlformats.org/officeDocument/2006/relationships/slide" Target="slides/slide16.xml"/><Relationship Id="rId67" Type="http://schemas.openxmlformats.org/officeDocument/2006/relationships/font" Target="fonts/Arimo-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TitilliumWeb-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293b3d42b_8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6293b3d42b_8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6293b3d42b_8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293b3d42b_1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293b3d42b_1_5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293b3d42b_8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6293b3d42b_8_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6293b3d42b_8_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293b3d42b_8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6293b3d42b_8_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Ask the audience…. Can you give me an example?</a:t>
            </a:r>
            <a:endParaRPr/>
          </a:p>
        </p:txBody>
      </p:sp>
      <p:sp>
        <p:nvSpPr>
          <p:cNvPr id="334" name="Google Shape;334;g6293b3d42b_8_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293b3d42b_8_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6293b3d42b_8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293b3d42b_8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6293b3d42b_8_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Every year we get our flu vaccine and there are a number of deaths due to flu but usually in elderly people who are have weaker immune systems. This is what is normally expected. But in April 2009, a new human influenza virus was discovered in Mexico in April 2009 and was identified using genetics as H1N1 flu virus strain or commonly known as swine flu. Swine flu rapidly spread throughout Mexico and across borders. The first case of H1N1 was confirmed in Australia on 9 May 2009. Six months later in December 2009 there were over 37,000 confirmed cases of H1N1 in Australia and 191 people had died as a result of contracting H1N1. Most deaths were in middle-aged adults (not elderly).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7" name="Google Shape;347;g6293b3d42b_8_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293b3d42b_8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6293b3d42b_8_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More recently, some of you may have heard of or remember the ebola outbreak in 2014 that started in West Africa. Ebola cases had not been reported since the 1970s but in 2014 there was a sudden spike in cases and thousands of deaths. Most of the deaths involved nurses and doctors treating Ebola victims and family members who came into contact with the infected family member. Due to frequent human travel and because it took about three weeks for symptoms to appear, Ebola quickly spread to Europe and the US causing red alert in many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July of this year an Ebola outbreak in Democratic Republic of Congo is West Africa was declared a public health emergency.</a:t>
            </a:r>
            <a:endParaRPr/>
          </a:p>
        </p:txBody>
      </p:sp>
      <p:sp>
        <p:nvSpPr>
          <p:cNvPr id="358" name="Google Shape;358;g6293b3d42b_8_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293b3d42b_8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6293b3d42b_8_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Ask the audience… what do you think real-life detectives did in these situations to figure out where the outbreak started, and how to stop it?</a:t>
            </a:r>
            <a:endParaRPr/>
          </a:p>
        </p:txBody>
      </p:sp>
      <p:sp>
        <p:nvSpPr>
          <p:cNvPr id="368" name="Google Shape;368;g6293b3d42b_8_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293b3d42b_8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6293b3d42b_8_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Does anyone know what this career is called? </a:t>
            </a:r>
            <a:endParaRPr/>
          </a:p>
        </p:txBody>
      </p:sp>
      <p:sp>
        <p:nvSpPr>
          <p:cNvPr id="375" name="Google Shape;375;g6293b3d42b_8_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293b3d42b_8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6293b3d42b_8_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Epidemiology is the study of diseases as they occur in living things. It focuses on understanding the transmission, spread, and control of diseases. An epidemiologist, is a scientist who investigates the factors that cause disease, determine how it is spread, who gets infected and the results of the infection.</a:t>
            </a:r>
            <a:endParaRPr/>
          </a:p>
          <a:p>
            <a:pPr indent="0" lvl="0" marL="0" rtl="0" algn="l">
              <a:spcBef>
                <a:spcPts val="0"/>
              </a:spcBef>
              <a:spcAft>
                <a:spcPts val="0"/>
              </a:spcAft>
              <a:buNone/>
            </a:pPr>
            <a:r>
              <a:t/>
            </a:r>
            <a:endParaRPr/>
          </a:p>
        </p:txBody>
      </p:sp>
      <p:sp>
        <p:nvSpPr>
          <p:cNvPr id="387" name="Google Shape;387;g6293b3d42b_8_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293b3d42b_8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6293b3d42b_8_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6293b3d42b_8_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293b3d42b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6293b3d42b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293b3d42b_8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6293b3d42b_8_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6293b3d42b_8_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293b3d42b_8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g6293b3d42b_8_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venir"/>
                <a:ea typeface="Avenir"/>
                <a:cs typeface="Avenir"/>
                <a:sym typeface="Avenir"/>
              </a:rPr>
              <a:t>Understand who is infected/at risk </a:t>
            </a:r>
            <a:endParaRPr/>
          </a:p>
          <a:p>
            <a:pPr indent="0" lvl="1" marL="457200" rtl="0" algn="l">
              <a:spcBef>
                <a:spcPts val="0"/>
              </a:spcBef>
              <a:spcAft>
                <a:spcPts val="0"/>
              </a:spcAft>
              <a:buNone/>
            </a:pPr>
            <a:r>
              <a:rPr lang="en-US">
                <a:latin typeface="Avenir"/>
                <a:ea typeface="Avenir"/>
                <a:cs typeface="Avenir"/>
                <a:sym typeface="Avenir"/>
              </a:rPr>
              <a:t>Who is infected? What were they doing?</a:t>
            </a:r>
            <a:endParaRPr/>
          </a:p>
          <a:p>
            <a:pPr indent="0" lvl="1" marL="457200" rtl="0" algn="l">
              <a:spcBef>
                <a:spcPts val="0"/>
              </a:spcBef>
              <a:spcAft>
                <a:spcPts val="0"/>
              </a:spcAft>
              <a:buNone/>
            </a:pPr>
            <a:r>
              <a:rPr lang="en-US">
                <a:latin typeface="Avenir"/>
                <a:ea typeface="Avenir"/>
                <a:cs typeface="Avenir"/>
                <a:sym typeface="Avenir"/>
              </a:rPr>
              <a:t>What caused the outbreak? </a:t>
            </a:r>
            <a:endParaRPr/>
          </a:p>
          <a:p>
            <a:pPr indent="0" lvl="1" marL="457200" rtl="0" algn="l">
              <a:spcBef>
                <a:spcPts val="0"/>
              </a:spcBef>
              <a:spcAft>
                <a:spcPts val="0"/>
              </a:spcAft>
              <a:buNone/>
            </a:pPr>
            <a:r>
              <a:rPr lang="en-US">
                <a:latin typeface="Avenir"/>
                <a:ea typeface="Avenir"/>
                <a:cs typeface="Avenir"/>
                <a:sym typeface="Avenir"/>
              </a:rPr>
              <a:t>Who might be at risk?</a:t>
            </a:r>
            <a:endParaRPr/>
          </a:p>
          <a:p>
            <a:pPr indent="0" lvl="0" marL="0" rtl="0" algn="l">
              <a:spcBef>
                <a:spcPts val="0"/>
              </a:spcBef>
              <a:spcAft>
                <a:spcPts val="0"/>
              </a:spcAft>
              <a:buNone/>
            </a:pPr>
            <a:r>
              <a:rPr b="1" lang="en-US">
                <a:latin typeface="Avenir"/>
                <a:ea typeface="Avenir"/>
                <a:cs typeface="Avenir"/>
                <a:sym typeface="Avenir"/>
              </a:rPr>
              <a:t>Understand the disease</a:t>
            </a:r>
            <a:endParaRPr/>
          </a:p>
          <a:p>
            <a:pPr indent="0" lvl="1" marL="457200" rtl="0" algn="l">
              <a:spcBef>
                <a:spcPts val="0"/>
              </a:spcBef>
              <a:spcAft>
                <a:spcPts val="0"/>
              </a:spcAft>
              <a:buNone/>
            </a:pPr>
            <a:r>
              <a:rPr lang="en-US">
                <a:latin typeface="Avenir"/>
                <a:ea typeface="Avenir"/>
                <a:cs typeface="Avenir"/>
                <a:sym typeface="Avenir"/>
              </a:rPr>
              <a:t>What were the symptoms and effects? </a:t>
            </a:r>
            <a:endParaRPr/>
          </a:p>
          <a:p>
            <a:pPr indent="0" lvl="1" marL="457200" rtl="0" algn="l">
              <a:spcBef>
                <a:spcPts val="0"/>
              </a:spcBef>
              <a:spcAft>
                <a:spcPts val="0"/>
              </a:spcAft>
              <a:buNone/>
            </a:pPr>
            <a:r>
              <a:rPr lang="en-US">
                <a:latin typeface="Avenir"/>
                <a:ea typeface="Avenir"/>
                <a:cs typeface="Avenir"/>
                <a:sym typeface="Avenir"/>
              </a:rPr>
              <a:t>How was it transmitted? </a:t>
            </a:r>
            <a:endParaRPr/>
          </a:p>
          <a:p>
            <a:pPr indent="0" lvl="1" marL="457200" rtl="0" algn="l">
              <a:spcBef>
                <a:spcPts val="0"/>
              </a:spcBef>
              <a:spcAft>
                <a:spcPts val="0"/>
              </a:spcAft>
              <a:buNone/>
            </a:pPr>
            <a:r>
              <a:rPr lang="en-US">
                <a:latin typeface="Avenir"/>
                <a:ea typeface="Avenir"/>
                <a:cs typeface="Avenir"/>
                <a:sym typeface="Avenir"/>
              </a:rPr>
              <a:t>How did it spread?</a:t>
            </a:r>
            <a:endParaRPr/>
          </a:p>
          <a:p>
            <a:pPr indent="0" lvl="1" marL="457200" rtl="0" algn="l">
              <a:spcBef>
                <a:spcPts val="0"/>
              </a:spcBef>
              <a:spcAft>
                <a:spcPts val="0"/>
              </a:spcAft>
              <a:buNone/>
            </a:pPr>
            <a:r>
              <a:rPr lang="en-US">
                <a:latin typeface="Avenir"/>
                <a:ea typeface="Avenir"/>
                <a:cs typeface="Avenir"/>
                <a:sym typeface="Avenir"/>
              </a:rPr>
              <a:t>How was it contained? </a:t>
            </a:r>
            <a:endParaRPr/>
          </a:p>
        </p:txBody>
      </p:sp>
      <p:sp>
        <p:nvSpPr>
          <p:cNvPr id="416" name="Google Shape;416;g6293b3d42b_8_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7708e5b1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47708e5b1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7708e5b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47708e5b1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 version on the top</a:t>
            </a:r>
            <a:endParaRPr/>
          </a:p>
        </p:txBody>
      </p:sp>
      <p:sp>
        <p:nvSpPr>
          <p:cNvPr id="449" name="Google Shape;44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293b3d42b_1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293b3d42b_1_1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who knows excel</a:t>
            </a:r>
            <a:endParaRPr/>
          </a:p>
          <a:p>
            <a:pPr indent="0" lvl="0" marL="0" rtl="0" algn="l">
              <a:spcBef>
                <a:spcPts val="0"/>
              </a:spcBef>
              <a:spcAft>
                <a:spcPts val="0"/>
              </a:spcAft>
              <a:buNone/>
            </a:pPr>
            <a:r>
              <a:rPr lang="en-US"/>
              <a:t>who knows programming language</a:t>
            </a:r>
            <a:endParaRPr/>
          </a:p>
          <a:p>
            <a:pPr indent="0" lvl="0" marL="0" rtl="0" algn="l">
              <a:spcBef>
                <a:spcPts val="0"/>
              </a:spcBef>
              <a:spcAft>
                <a:spcPts val="0"/>
              </a:spcAft>
              <a:buNone/>
            </a:pPr>
            <a:r>
              <a:rPr lang="en-US"/>
              <a:t>… 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7708e5b1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47708e5b1a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7708e5b1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47708e5b1a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6293b3d42b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6293b3d42b_1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47708e5b1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47708e5b1a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7708e5b1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47708e5b1a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7708e5b1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47708e5b1a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7708e5b1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47708e5b1a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7708e5b1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47708e5b1a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47708e5b1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47708e5b1a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293b3d42b_1_3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293b3d42b_1_3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useful for large datasets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6293b3d42b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g6293b3d42b_1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venir"/>
                <a:ea typeface="Avenir"/>
                <a:cs typeface="Avenir"/>
                <a:sym typeface="Avenir"/>
              </a:rPr>
              <a:t>Ask the audience… what questions do you think you should ask? What kind of plots do you think you will need to do? </a:t>
            </a:r>
            <a:endParaRPr b="1">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i="1" lang="en-US" sz="1200">
                <a:solidFill>
                  <a:srgbClr val="E69138"/>
                </a:solidFill>
                <a:latin typeface="Arimo"/>
                <a:ea typeface="Arimo"/>
                <a:cs typeface="Arimo"/>
                <a:sym typeface="Arimo"/>
              </a:rPr>
              <a:t>What are the common characteristics of the people that are ill? </a:t>
            </a:r>
            <a:endParaRPr b="1" i="1" sz="1200">
              <a:solidFill>
                <a:srgbClr val="E69138"/>
              </a:solidFill>
              <a:latin typeface="Arimo"/>
              <a:ea typeface="Arimo"/>
              <a:cs typeface="Arimo"/>
              <a:sym typeface="Arimo"/>
            </a:endParaRPr>
          </a:p>
          <a:p>
            <a:pPr indent="0" lvl="0" marL="0" rtl="0" algn="l">
              <a:spcBef>
                <a:spcPts val="0"/>
              </a:spcBef>
              <a:spcAft>
                <a:spcPts val="0"/>
              </a:spcAft>
              <a:buClr>
                <a:schemeClr val="dk1"/>
              </a:buClr>
              <a:buSzPts val="1100"/>
              <a:buFont typeface="Arial"/>
              <a:buNone/>
            </a:pPr>
            <a:r>
              <a:t/>
            </a:r>
            <a:endParaRPr i="1" sz="1200">
              <a:solidFill>
                <a:srgbClr val="E69138"/>
              </a:solidFill>
              <a:latin typeface="Arimo"/>
              <a:ea typeface="Arimo"/>
              <a:cs typeface="Arimo"/>
              <a:sym typeface="Arimo"/>
            </a:endParaRPr>
          </a:p>
          <a:p>
            <a:pPr indent="0" lvl="0" marL="0" rtl="0" algn="l">
              <a:spcBef>
                <a:spcPts val="0"/>
              </a:spcBef>
              <a:spcAft>
                <a:spcPts val="0"/>
              </a:spcAft>
              <a:buClr>
                <a:schemeClr val="dk1"/>
              </a:buClr>
              <a:buSzPts val="1100"/>
              <a:buFont typeface="Arial"/>
              <a:buNone/>
            </a:pPr>
            <a:r>
              <a:rPr i="1" lang="en-US" sz="1200">
                <a:solidFill>
                  <a:srgbClr val="E69138"/>
                </a:solidFill>
                <a:latin typeface="Arimo"/>
                <a:ea typeface="Arimo"/>
                <a:cs typeface="Arimo"/>
                <a:sym typeface="Arimo"/>
              </a:rPr>
              <a:t>What are the common symptoms of infected people? </a:t>
            </a:r>
            <a:endParaRPr b="1" sz="1200">
              <a:latin typeface="Avenir"/>
              <a:ea typeface="Avenir"/>
              <a:cs typeface="Avenir"/>
              <a:sym typeface="Avenir"/>
            </a:endParaRPr>
          </a:p>
          <a:p>
            <a:pPr indent="0" lvl="0" marL="0" rtl="0" algn="l">
              <a:spcBef>
                <a:spcPts val="0"/>
              </a:spcBef>
              <a:spcAft>
                <a:spcPts val="0"/>
              </a:spcAft>
              <a:buNone/>
            </a:pPr>
            <a:r>
              <a:t/>
            </a:r>
            <a:endParaRPr b="1">
              <a:latin typeface="Avenir"/>
              <a:ea typeface="Avenir"/>
              <a:cs typeface="Avenir"/>
              <a:sym typeface="Avenir"/>
            </a:endParaRPr>
          </a:p>
          <a:p>
            <a:pPr indent="0" lvl="0" marL="0" rtl="0" algn="l">
              <a:spcBef>
                <a:spcPts val="0"/>
              </a:spcBef>
              <a:spcAft>
                <a:spcPts val="0"/>
              </a:spcAft>
              <a:buNone/>
            </a:pPr>
            <a:r>
              <a:rPr b="1" lang="en-US">
                <a:latin typeface="Avenir"/>
                <a:ea typeface="Avenir"/>
                <a:cs typeface="Avenir"/>
                <a:sym typeface="Avenir"/>
              </a:rPr>
              <a:t>Understand who is infected/at risk </a:t>
            </a:r>
            <a:endParaRPr/>
          </a:p>
          <a:p>
            <a:pPr indent="0" lvl="1" marL="457200" rtl="0" algn="l">
              <a:spcBef>
                <a:spcPts val="0"/>
              </a:spcBef>
              <a:spcAft>
                <a:spcPts val="0"/>
              </a:spcAft>
              <a:buNone/>
            </a:pPr>
            <a:r>
              <a:rPr lang="en-US">
                <a:latin typeface="Avenir"/>
                <a:ea typeface="Avenir"/>
                <a:cs typeface="Avenir"/>
                <a:sym typeface="Avenir"/>
              </a:rPr>
              <a:t>Who is infected? What were they doing?</a:t>
            </a:r>
            <a:endParaRPr/>
          </a:p>
          <a:p>
            <a:pPr indent="0" lvl="1" marL="457200" rtl="0" algn="l">
              <a:spcBef>
                <a:spcPts val="0"/>
              </a:spcBef>
              <a:spcAft>
                <a:spcPts val="0"/>
              </a:spcAft>
              <a:buNone/>
            </a:pPr>
            <a:r>
              <a:rPr lang="en-US">
                <a:latin typeface="Avenir"/>
                <a:ea typeface="Avenir"/>
                <a:cs typeface="Avenir"/>
                <a:sym typeface="Avenir"/>
              </a:rPr>
              <a:t>What caused the outbreak? </a:t>
            </a:r>
            <a:endParaRPr/>
          </a:p>
          <a:p>
            <a:pPr indent="0" lvl="1" marL="457200" rtl="0" algn="l">
              <a:spcBef>
                <a:spcPts val="0"/>
              </a:spcBef>
              <a:spcAft>
                <a:spcPts val="0"/>
              </a:spcAft>
              <a:buNone/>
            </a:pPr>
            <a:r>
              <a:rPr lang="en-US">
                <a:latin typeface="Avenir"/>
                <a:ea typeface="Avenir"/>
                <a:cs typeface="Avenir"/>
                <a:sym typeface="Avenir"/>
              </a:rPr>
              <a:t>Who might be at risk?</a:t>
            </a:r>
            <a:endParaRPr/>
          </a:p>
          <a:p>
            <a:pPr indent="0" lvl="0" marL="0" rtl="0" algn="l">
              <a:spcBef>
                <a:spcPts val="0"/>
              </a:spcBef>
              <a:spcAft>
                <a:spcPts val="0"/>
              </a:spcAft>
              <a:buNone/>
            </a:pPr>
            <a:r>
              <a:rPr b="1" lang="en-US">
                <a:latin typeface="Avenir"/>
                <a:ea typeface="Avenir"/>
                <a:cs typeface="Avenir"/>
                <a:sym typeface="Avenir"/>
              </a:rPr>
              <a:t>Understand the disease</a:t>
            </a:r>
            <a:endParaRPr/>
          </a:p>
          <a:p>
            <a:pPr indent="0" lvl="1" marL="457200" rtl="0" algn="l">
              <a:spcBef>
                <a:spcPts val="0"/>
              </a:spcBef>
              <a:spcAft>
                <a:spcPts val="0"/>
              </a:spcAft>
              <a:buNone/>
            </a:pPr>
            <a:r>
              <a:rPr lang="en-US">
                <a:latin typeface="Avenir"/>
                <a:ea typeface="Avenir"/>
                <a:cs typeface="Avenir"/>
                <a:sym typeface="Avenir"/>
              </a:rPr>
              <a:t>What were the symptoms and effects? </a:t>
            </a:r>
            <a:endParaRPr/>
          </a:p>
          <a:p>
            <a:pPr indent="0" lvl="1" marL="457200" rtl="0" algn="l">
              <a:spcBef>
                <a:spcPts val="0"/>
              </a:spcBef>
              <a:spcAft>
                <a:spcPts val="0"/>
              </a:spcAft>
              <a:buNone/>
            </a:pPr>
            <a:r>
              <a:rPr lang="en-US">
                <a:latin typeface="Avenir"/>
                <a:ea typeface="Avenir"/>
                <a:cs typeface="Avenir"/>
                <a:sym typeface="Avenir"/>
              </a:rPr>
              <a:t>How was it transmitted? </a:t>
            </a:r>
            <a:endParaRPr/>
          </a:p>
          <a:p>
            <a:pPr indent="0" lvl="1" marL="457200" rtl="0" algn="l">
              <a:spcBef>
                <a:spcPts val="0"/>
              </a:spcBef>
              <a:spcAft>
                <a:spcPts val="0"/>
              </a:spcAft>
              <a:buNone/>
            </a:pPr>
            <a:r>
              <a:rPr lang="en-US">
                <a:latin typeface="Avenir"/>
                <a:ea typeface="Avenir"/>
                <a:cs typeface="Avenir"/>
                <a:sym typeface="Avenir"/>
              </a:rPr>
              <a:t>How did it spread?</a:t>
            </a:r>
            <a:endParaRPr/>
          </a:p>
          <a:p>
            <a:pPr indent="0" lvl="1" marL="457200" rtl="0" algn="l">
              <a:spcBef>
                <a:spcPts val="0"/>
              </a:spcBef>
              <a:spcAft>
                <a:spcPts val="0"/>
              </a:spcAft>
              <a:buNone/>
            </a:pPr>
            <a:r>
              <a:rPr lang="en-US">
                <a:latin typeface="Avenir"/>
                <a:ea typeface="Avenir"/>
                <a:cs typeface="Avenir"/>
                <a:sym typeface="Avenir"/>
              </a:rPr>
              <a:t>How was it contained? </a:t>
            </a:r>
            <a:endParaRPr/>
          </a:p>
        </p:txBody>
      </p:sp>
      <p:sp>
        <p:nvSpPr>
          <p:cNvPr id="559" name="Google Shape;559;g6293b3d42b_1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7708e5b1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47708e5b1a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6293b7699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g6293b76993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indent="0" lvl="0" marL="0" rtl="0" algn="l">
              <a:spcBef>
                <a:spcPts val="0"/>
              </a:spcBef>
              <a:spcAft>
                <a:spcPts val="0"/>
              </a:spcAft>
              <a:buNone/>
            </a:pPr>
            <a:r>
              <a:t/>
            </a:r>
            <a:endParaRPr b="1">
              <a:latin typeface="Avenir"/>
              <a:ea typeface="Avenir"/>
              <a:cs typeface="Avenir"/>
              <a:sym typeface="Avenir"/>
            </a:endParaRPr>
          </a:p>
          <a:p>
            <a:pPr indent="0" lvl="0" marL="0" rtl="0" algn="l">
              <a:spcBef>
                <a:spcPts val="0"/>
              </a:spcBef>
              <a:spcAft>
                <a:spcPts val="0"/>
              </a:spcAft>
              <a:buNone/>
            </a:pPr>
            <a:r>
              <a:rPr b="1" lang="en-US">
                <a:latin typeface="Avenir"/>
                <a:ea typeface="Avenir"/>
                <a:cs typeface="Avenir"/>
                <a:sym typeface="Avenir"/>
              </a:rPr>
              <a:t>Understand who is infected/at risk </a:t>
            </a:r>
            <a:endParaRPr/>
          </a:p>
          <a:p>
            <a:pPr indent="0" lvl="1" marL="457200" rtl="0" algn="l">
              <a:spcBef>
                <a:spcPts val="0"/>
              </a:spcBef>
              <a:spcAft>
                <a:spcPts val="0"/>
              </a:spcAft>
              <a:buNone/>
            </a:pPr>
            <a:r>
              <a:rPr lang="en-US">
                <a:latin typeface="Avenir"/>
                <a:ea typeface="Avenir"/>
                <a:cs typeface="Avenir"/>
                <a:sym typeface="Avenir"/>
              </a:rPr>
              <a:t>Who is infected? What were they doing?</a:t>
            </a:r>
            <a:endParaRPr/>
          </a:p>
          <a:p>
            <a:pPr indent="0" lvl="1" marL="457200" rtl="0" algn="l">
              <a:spcBef>
                <a:spcPts val="0"/>
              </a:spcBef>
              <a:spcAft>
                <a:spcPts val="0"/>
              </a:spcAft>
              <a:buNone/>
            </a:pPr>
            <a:r>
              <a:rPr lang="en-US">
                <a:latin typeface="Avenir"/>
                <a:ea typeface="Avenir"/>
                <a:cs typeface="Avenir"/>
                <a:sym typeface="Avenir"/>
              </a:rPr>
              <a:t>What caused the outbreak? </a:t>
            </a:r>
            <a:endParaRPr/>
          </a:p>
          <a:p>
            <a:pPr indent="0" lvl="1" marL="457200" rtl="0" algn="l">
              <a:spcBef>
                <a:spcPts val="0"/>
              </a:spcBef>
              <a:spcAft>
                <a:spcPts val="0"/>
              </a:spcAft>
              <a:buNone/>
            </a:pPr>
            <a:r>
              <a:rPr lang="en-US">
                <a:latin typeface="Avenir"/>
                <a:ea typeface="Avenir"/>
                <a:cs typeface="Avenir"/>
                <a:sym typeface="Avenir"/>
              </a:rPr>
              <a:t>Who might be at risk?</a:t>
            </a:r>
            <a:endParaRPr/>
          </a:p>
          <a:p>
            <a:pPr indent="0" lvl="0" marL="0" rtl="0" algn="l">
              <a:spcBef>
                <a:spcPts val="0"/>
              </a:spcBef>
              <a:spcAft>
                <a:spcPts val="0"/>
              </a:spcAft>
              <a:buNone/>
            </a:pPr>
            <a:r>
              <a:rPr b="1" lang="en-US">
                <a:latin typeface="Avenir"/>
                <a:ea typeface="Avenir"/>
                <a:cs typeface="Avenir"/>
                <a:sym typeface="Avenir"/>
              </a:rPr>
              <a:t>Understand the disease</a:t>
            </a:r>
            <a:endParaRPr/>
          </a:p>
          <a:p>
            <a:pPr indent="0" lvl="1" marL="457200" rtl="0" algn="l">
              <a:spcBef>
                <a:spcPts val="0"/>
              </a:spcBef>
              <a:spcAft>
                <a:spcPts val="0"/>
              </a:spcAft>
              <a:buNone/>
            </a:pPr>
            <a:r>
              <a:rPr lang="en-US">
                <a:latin typeface="Avenir"/>
                <a:ea typeface="Avenir"/>
                <a:cs typeface="Avenir"/>
                <a:sym typeface="Avenir"/>
              </a:rPr>
              <a:t>What were the symptoms and effects? </a:t>
            </a:r>
            <a:endParaRPr/>
          </a:p>
          <a:p>
            <a:pPr indent="0" lvl="1" marL="457200" rtl="0" algn="l">
              <a:spcBef>
                <a:spcPts val="0"/>
              </a:spcBef>
              <a:spcAft>
                <a:spcPts val="0"/>
              </a:spcAft>
              <a:buNone/>
            </a:pPr>
            <a:r>
              <a:rPr lang="en-US">
                <a:latin typeface="Avenir"/>
                <a:ea typeface="Avenir"/>
                <a:cs typeface="Avenir"/>
                <a:sym typeface="Avenir"/>
              </a:rPr>
              <a:t>How was it transmitted? </a:t>
            </a:r>
            <a:endParaRPr/>
          </a:p>
          <a:p>
            <a:pPr indent="0" lvl="1" marL="457200" rtl="0" algn="l">
              <a:spcBef>
                <a:spcPts val="0"/>
              </a:spcBef>
              <a:spcAft>
                <a:spcPts val="0"/>
              </a:spcAft>
              <a:buNone/>
            </a:pPr>
            <a:r>
              <a:rPr lang="en-US">
                <a:latin typeface="Avenir"/>
                <a:ea typeface="Avenir"/>
                <a:cs typeface="Avenir"/>
                <a:sym typeface="Avenir"/>
              </a:rPr>
              <a:t>How did it spread?</a:t>
            </a:r>
            <a:endParaRPr/>
          </a:p>
          <a:p>
            <a:pPr indent="0" lvl="1" marL="457200" rtl="0" algn="l">
              <a:spcBef>
                <a:spcPts val="0"/>
              </a:spcBef>
              <a:spcAft>
                <a:spcPts val="0"/>
              </a:spcAft>
              <a:buNone/>
            </a:pPr>
            <a:r>
              <a:rPr lang="en-US">
                <a:latin typeface="Avenir"/>
                <a:ea typeface="Avenir"/>
                <a:cs typeface="Avenir"/>
                <a:sym typeface="Avenir"/>
              </a:rPr>
              <a:t>How was it contained? </a:t>
            </a:r>
            <a:endParaRPr/>
          </a:p>
        </p:txBody>
      </p:sp>
      <p:sp>
        <p:nvSpPr>
          <p:cNvPr id="580" name="Google Shape;580;g6293b76993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6293b3d42b_8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6293b3d42b_8_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indent="0" lvl="0" marL="0" rtl="0" algn="l">
              <a:spcBef>
                <a:spcPts val="0"/>
              </a:spcBef>
              <a:spcAft>
                <a:spcPts val="0"/>
              </a:spcAft>
              <a:buNone/>
            </a:pPr>
            <a:r>
              <a:t/>
            </a:r>
            <a:endParaRPr b="1">
              <a:latin typeface="Avenir"/>
              <a:ea typeface="Avenir"/>
              <a:cs typeface="Avenir"/>
              <a:sym typeface="Avenir"/>
            </a:endParaRPr>
          </a:p>
          <a:p>
            <a:pPr indent="0" lvl="0" marL="0" rtl="0" algn="l">
              <a:spcBef>
                <a:spcPts val="0"/>
              </a:spcBef>
              <a:spcAft>
                <a:spcPts val="0"/>
              </a:spcAft>
              <a:buNone/>
            </a:pPr>
            <a:r>
              <a:rPr b="1" lang="en-US">
                <a:latin typeface="Avenir"/>
                <a:ea typeface="Avenir"/>
                <a:cs typeface="Avenir"/>
                <a:sym typeface="Avenir"/>
              </a:rPr>
              <a:t>Understand who is infected/at risk </a:t>
            </a:r>
            <a:endParaRPr/>
          </a:p>
          <a:p>
            <a:pPr indent="0" lvl="1" marL="457200" rtl="0" algn="l">
              <a:spcBef>
                <a:spcPts val="0"/>
              </a:spcBef>
              <a:spcAft>
                <a:spcPts val="0"/>
              </a:spcAft>
              <a:buNone/>
            </a:pPr>
            <a:r>
              <a:rPr lang="en-US">
                <a:latin typeface="Avenir"/>
                <a:ea typeface="Avenir"/>
                <a:cs typeface="Avenir"/>
                <a:sym typeface="Avenir"/>
              </a:rPr>
              <a:t>Who is infected? What were they doing?</a:t>
            </a:r>
            <a:endParaRPr/>
          </a:p>
          <a:p>
            <a:pPr indent="0" lvl="1" marL="457200" rtl="0" algn="l">
              <a:spcBef>
                <a:spcPts val="0"/>
              </a:spcBef>
              <a:spcAft>
                <a:spcPts val="0"/>
              </a:spcAft>
              <a:buNone/>
            </a:pPr>
            <a:r>
              <a:rPr lang="en-US">
                <a:latin typeface="Avenir"/>
                <a:ea typeface="Avenir"/>
                <a:cs typeface="Avenir"/>
                <a:sym typeface="Avenir"/>
              </a:rPr>
              <a:t>What caused the outbreak? </a:t>
            </a:r>
            <a:endParaRPr/>
          </a:p>
          <a:p>
            <a:pPr indent="0" lvl="1" marL="457200" rtl="0" algn="l">
              <a:spcBef>
                <a:spcPts val="0"/>
              </a:spcBef>
              <a:spcAft>
                <a:spcPts val="0"/>
              </a:spcAft>
              <a:buNone/>
            </a:pPr>
            <a:r>
              <a:rPr lang="en-US">
                <a:latin typeface="Avenir"/>
                <a:ea typeface="Avenir"/>
                <a:cs typeface="Avenir"/>
                <a:sym typeface="Avenir"/>
              </a:rPr>
              <a:t>Who might be at risk?</a:t>
            </a:r>
            <a:endParaRPr/>
          </a:p>
          <a:p>
            <a:pPr indent="0" lvl="0" marL="0" rtl="0" algn="l">
              <a:spcBef>
                <a:spcPts val="0"/>
              </a:spcBef>
              <a:spcAft>
                <a:spcPts val="0"/>
              </a:spcAft>
              <a:buNone/>
            </a:pPr>
            <a:r>
              <a:rPr b="1" lang="en-US">
                <a:latin typeface="Avenir"/>
                <a:ea typeface="Avenir"/>
                <a:cs typeface="Avenir"/>
                <a:sym typeface="Avenir"/>
              </a:rPr>
              <a:t>Understand the disease</a:t>
            </a:r>
            <a:endParaRPr/>
          </a:p>
          <a:p>
            <a:pPr indent="0" lvl="1" marL="457200" rtl="0" algn="l">
              <a:spcBef>
                <a:spcPts val="0"/>
              </a:spcBef>
              <a:spcAft>
                <a:spcPts val="0"/>
              </a:spcAft>
              <a:buNone/>
            </a:pPr>
            <a:r>
              <a:rPr lang="en-US">
                <a:latin typeface="Avenir"/>
                <a:ea typeface="Avenir"/>
                <a:cs typeface="Avenir"/>
                <a:sym typeface="Avenir"/>
              </a:rPr>
              <a:t>What were the symptoms and effects? </a:t>
            </a:r>
            <a:endParaRPr/>
          </a:p>
          <a:p>
            <a:pPr indent="0" lvl="1" marL="457200" rtl="0" algn="l">
              <a:spcBef>
                <a:spcPts val="0"/>
              </a:spcBef>
              <a:spcAft>
                <a:spcPts val="0"/>
              </a:spcAft>
              <a:buNone/>
            </a:pPr>
            <a:r>
              <a:rPr lang="en-US">
                <a:latin typeface="Avenir"/>
                <a:ea typeface="Avenir"/>
                <a:cs typeface="Avenir"/>
                <a:sym typeface="Avenir"/>
              </a:rPr>
              <a:t>How was it transmitted? </a:t>
            </a:r>
            <a:endParaRPr/>
          </a:p>
          <a:p>
            <a:pPr indent="0" lvl="1" marL="457200" rtl="0" algn="l">
              <a:spcBef>
                <a:spcPts val="0"/>
              </a:spcBef>
              <a:spcAft>
                <a:spcPts val="0"/>
              </a:spcAft>
              <a:buNone/>
            </a:pPr>
            <a:r>
              <a:rPr lang="en-US">
                <a:latin typeface="Avenir"/>
                <a:ea typeface="Avenir"/>
                <a:cs typeface="Avenir"/>
                <a:sym typeface="Avenir"/>
              </a:rPr>
              <a:t>How did it spread?</a:t>
            </a:r>
            <a:endParaRPr/>
          </a:p>
          <a:p>
            <a:pPr indent="0" lvl="1" marL="457200" rtl="0" algn="l">
              <a:spcBef>
                <a:spcPts val="0"/>
              </a:spcBef>
              <a:spcAft>
                <a:spcPts val="0"/>
              </a:spcAft>
              <a:buNone/>
            </a:pPr>
            <a:r>
              <a:rPr lang="en-US">
                <a:latin typeface="Avenir"/>
                <a:ea typeface="Avenir"/>
                <a:cs typeface="Avenir"/>
                <a:sym typeface="Avenir"/>
              </a:rPr>
              <a:t>How was it contained? </a:t>
            </a:r>
            <a:endParaRPr/>
          </a:p>
        </p:txBody>
      </p:sp>
      <p:sp>
        <p:nvSpPr>
          <p:cNvPr id="586" name="Google Shape;586;g6293b3d42b_8_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6293b3d42b_1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6293b3d42b_1_3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indent="0" lvl="0" marL="0" rtl="0" algn="l">
              <a:spcBef>
                <a:spcPts val="0"/>
              </a:spcBef>
              <a:spcAft>
                <a:spcPts val="0"/>
              </a:spcAft>
              <a:buNone/>
            </a:pPr>
            <a:r>
              <a:t/>
            </a:r>
            <a:endParaRPr b="1">
              <a:latin typeface="Avenir"/>
              <a:ea typeface="Avenir"/>
              <a:cs typeface="Avenir"/>
              <a:sym typeface="Avenir"/>
            </a:endParaRPr>
          </a:p>
          <a:p>
            <a:pPr indent="0" lvl="0" marL="0" rtl="0" algn="l">
              <a:spcBef>
                <a:spcPts val="0"/>
              </a:spcBef>
              <a:spcAft>
                <a:spcPts val="0"/>
              </a:spcAft>
              <a:buNone/>
            </a:pPr>
            <a:r>
              <a:rPr b="1" lang="en-US">
                <a:latin typeface="Avenir"/>
                <a:ea typeface="Avenir"/>
                <a:cs typeface="Avenir"/>
                <a:sym typeface="Avenir"/>
              </a:rPr>
              <a:t>Understand who is infected/at risk </a:t>
            </a:r>
            <a:endParaRPr/>
          </a:p>
          <a:p>
            <a:pPr indent="0" lvl="1" marL="457200" rtl="0" algn="l">
              <a:spcBef>
                <a:spcPts val="0"/>
              </a:spcBef>
              <a:spcAft>
                <a:spcPts val="0"/>
              </a:spcAft>
              <a:buNone/>
            </a:pPr>
            <a:r>
              <a:rPr lang="en-US">
                <a:latin typeface="Avenir"/>
                <a:ea typeface="Avenir"/>
                <a:cs typeface="Avenir"/>
                <a:sym typeface="Avenir"/>
              </a:rPr>
              <a:t>Who is infected? What were they doing?</a:t>
            </a:r>
            <a:endParaRPr/>
          </a:p>
          <a:p>
            <a:pPr indent="0" lvl="1" marL="457200" rtl="0" algn="l">
              <a:spcBef>
                <a:spcPts val="0"/>
              </a:spcBef>
              <a:spcAft>
                <a:spcPts val="0"/>
              </a:spcAft>
              <a:buNone/>
            </a:pPr>
            <a:r>
              <a:rPr lang="en-US">
                <a:latin typeface="Avenir"/>
                <a:ea typeface="Avenir"/>
                <a:cs typeface="Avenir"/>
                <a:sym typeface="Avenir"/>
              </a:rPr>
              <a:t>What caused the outbreak? </a:t>
            </a:r>
            <a:endParaRPr/>
          </a:p>
          <a:p>
            <a:pPr indent="0" lvl="1" marL="457200" rtl="0" algn="l">
              <a:spcBef>
                <a:spcPts val="0"/>
              </a:spcBef>
              <a:spcAft>
                <a:spcPts val="0"/>
              </a:spcAft>
              <a:buNone/>
            </a:pPr>
            <a:r>
              <a:rPr lang="en-US">
                <a:latin typeface="Avenir"/>
                <a:ea typeface="Avenir"/>
                <a:cs typeface="Avenir"/>
                <a:sym typeface="Avenir"/>
              </a:rPr>
              <a:t>Who might be at risk?</a:t>
            </a:r>
            <a:endParaRPr/>
          </a:p>
          <a:p>
            <a:pPr indent="0" lvl="0" marL="0" rtl="0" algn="l">
              <a:spcBef>
                <a:spcPts val="0"/>
              </a:spcBef>
              <a:spcAft>
                <a:spcPts val="0"/>
              </a:spcAft>
              <a:buNone/>
            </a:pPr>
            <a:r>
              <a:rPr b="1" lang="en-US">
                <a:latin typeface="Avenir"/>
                <a:ea typeface="Avenir"/>
                <a:cs typeface="Avenir"/>
                <a:sym typeface="Avenir"/>
              </a:rPr>
              <a:t>Understand the disease</a:t>
            </a:r>
            <a:endParaRPr/>
          </a:p>
          <a:p>
            <a:pPr indent="0" lvl="1" marL="457200" rtl="0" algn="l">
              <a:spcBef>
                <a:spcPts val="0"/>
              </a:spcBef>
              <a:spcAft>
                <a:spcPts val="0"/>
              </a:spcAft>
              <a:buNone/>
            </a:pPr>
            <a:r>
              <a:rPr lang="en-US">
                <a:latin typeface="Avenir"/>
                <a:ea typeface="Avenir"/>
                <a:cs typeface="Avenir"/>
                <a:sym typeface="Avenir"/>
              </a:rPr>
              <a:t>What were the symptoms and effects? </a:t>
            </a:r>
            <a:endParaRPr/>
          </a:p>
          <a:p>
            <a:pPr indent="0" lvl="1" marL="457200" rtl="0" algn="l">
              <a:spcBef>
                <a:spcPts val="0"/>
              </a:spcBef>
              <a:spcAft>
                <a:spcPts val="0"/>
              </a:spcAft>
              <a:buNone/>
            </a:pPr>
            <a:r>
              <a:rPr lang="en-US">
                <a:latin typeface="Avenir"/>
                <a:ea typeface="Avenir"/>
                <a:cs typeface="Avenir"/>
                <a:sym typeface="Avenir"/>
              </a:rPr>
              <a:t>How was it transmitted? </a:t>
            </a:r>
            <a:endParaRPr/>
          </a:p>
          <a:p>
            <a:pPr indent="0" lvl="1" marL="457200" rtl="0" algn="l">
              <a:spcBef>
                <a:spcPts val="0"/>
              </a:spcBef>
              <a:spcAft>
                <a:spcPts val="0"/>
              </a:spcAft>
              <a:buNone/>
            </a:pPr>
            <a:r>
              <a:rPr lang="en-US">
                <a:latin typeface="Avenir"/>
                <a:ea typeface="Avenir"/>
                <a:cs typeface="Avenir"/>
                <a:sym typeface="Avenir"/>
              </a:rPr>
              <a:t>How did it spread?</a:t>
            </a:r>
            <a:endParaRPr/>
          </a:p>
          <a:p>
            <a:pPr indent="0" lvl="1" marL="457200" rtl="0" algn="l">
              <a:spcBef>
                <a:spcPts val="0"/>
              </a:spcBef>
              <a:spcAft>
                <a:spcPts val="0"/>
              </a:spcAft>
              <a:buNone/>
            </a:pPr>
            <a:r>
              <a:rPr lang="en-US">
                <a:latin typeface="Avenir"/>
                <a:ea typeface="Avenir"/>
                <a:cs typeface="Avenir"/>
                <a:sym typeface="Avenir"/>
              </a:rPr>
              <a:t>How was it contained? </a:t>
            </a:r>
            <a:endParaRPr/>
          </a:p>
        </p:txBody>
      </p:sp>
      <p:sp>
        <p:nvSpPr>
          <p:cNvPr id="594" name="Google Shape;594;g6293b3d42b_1_3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6293b3d42b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6293b3d42b_1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indent="0" lvl="0" marL="0" rtl="0" algn="l">
              <a:spcBef>
                <a:spcPts val="0"/>
              </a:spcBef>
              <a:spcAft>
                <a:spcPts val="0"/>
              </a:spcAft>
              <a:buNone/>
            </a:pPr>
            <a:r>
              <a:t/>
            </a:r>
            <a:endParaRPr b="1">
              <a:latin typeface="Avenir"/>
              <a:ea typeface="Avenir"/>
              <a:cs typeface="Avenir"/>
              <a:sym typeface="Avenir"/>
            </a:endParaRPr>
          </a:p>
          <a:p>
            <a:pPr indent="0" lvl="0" marL="0" rtl="0" algn="l">
              <a:spcBef>
                <a:spcPts val="0"/>
              </a:spcBef>
              <a:spcAft>
                <a:spcPts val="0"/>
              </a:spcAft>
              <a:buNone/>
            </a:pPr>
            <a:r>
              <a:rPr b="1" lang="en-US">
                <a:latin typeface="Avenir"/>
                <a:ea typeface="Avenir"/>
                <a:cs typeface="Avenir"/>
                <a:sym typeface="Avenir"/>
              </a:rPr>
              <a:t>Understand who is infected/at risk </a:t>
            </a:r>
            <a:endParaRPr/>
          </a:p>
          <a:p>
            <a:pPr indent="0" lvl="1" marL="457200" rtl="0" algn="l">
              <a:spcBef>
                <a:spcPts val="0"/>
              </a:spcBef>
              <a:spcAft>
                <a:spcPts val="0"/>
              </a:spcAft>
              <a:buNone/>
            </a:pPr>
            <a:r>
              <a:rPr lang="en-US">
                <a:latin typeface="Avenir"/>
                <a:ea typeface="Avenir"/>
                <a:cs typeface="Avenir"/>
                <a:sym typeface="Avenir"/>
              </a:rPr>
              <a:t>Who is infected? What were they doing?</a:t>
            </a:r>
            <a:endParaRPr/>
          </a:p>
          <a:p>
            <a:pPr indent="0" lvl="1" marL="457200" rtl="0" algn="l">
              <a:spcBef>
                <a:spcPts val="0"/>
              </a:spcBef>
              <a:spcAft>
                <a:spcPts val="0"/>
              </a:spcAft>
              <a:buNone/>
            </a:pPr>
            <a:r>
              <a:rPr lang="en-US">
                <a:latin typeface="Avenir"/>
                <a:ea typeface="Avenir"/>
                <a:cs typeface="Avenir"/>
                <a:sym typeface="Avenir"/>
              </a:rPr>
              <a:t>What caused the outbreak? </a:t>
            </a:r>
            <a:endParaRPr/>
          </a:p>
          <a:p>
            <a:pPr indent="0" lvl="1" marL="457200" rtl="0" algn="l">
              <a:spcBef>
                <a:spcPts val="0"/>
              </a:spcBef>
              <a:spcAft>
                <a:spcPts val="0"/>
              </a:spcAft>
              <a:buNone/>
            </a:pPr>
            <a:r>
              <a:rPr lang="en-US">
                <a:latin typeface="Avenir"/>
                <a:ea typeface="Avenir"/>
                <a:cs typeface="Avenir"/>
                <a:sym typeface="Avenir"/>
              </a:rPr>
              <a:t>Who might be at risk?</a:t>
            </a:r>
            <a:endParaRPr/>
          </a:p>
          <a:p>
            <a:pPr indent="0" lvl="0" marL="0" rtl="0" algn="l">
              <a:spcBef>
                <a:spcPts val="0"/>
              </a:spcBef>
              <a:spcAft>
                <a:spcPts val="0"/>
              </a:spcAft>
              <a:buNone/>
            </a:pPr>
            <a:r>
              <a:rPr b="1" lang="en-US">
                <a:latin typeface="Avenir"/>
                <a:ea typeface="Avenir"/>
                <a:cs typeface="Avenir"/>
                <a:sym typeface="Avenir"/>
              </a:rPr>
              <a:t>Understand the disease</a:t>
            </a:r>
            <a:endParaRPr/>
          </a:p>
          <a:p>
            <a:pPr indent="0" lvl="1" marL="457200" rtl="0" algn="l">
              <a:spcBef>
                <a:spcPts val="0"/>
              </a:spcBef>
              <a:spcAft>
                <a:spcPts val="0"/>
              </a:spcAft>
              <a:buNone/>
            </a:pPr>
            <a:r>
              <a:rPr lang="en-US">
                <a:latin typeface="Avenir"/>
                <a:ea typeface="Avenir"/>
                <a:cs typeface="Avenir"/>
                <a:sym typeface="Avenir"/>
              </a:rPr>
              <a:t>What were the symptoms and effects? </a:t>
            </a:r>
            <a:endParaRPr/>
          </a:p>
          <a:p>
            <a:pPr indent="0" lvl="1" marL="457200" rtl="0" algn="l">
              <a:spcBef>
                <a:spcPts val="0"/>
              </a:spcBef>
              <a:spcAft>
                <a:spcPts val="0"/>
              </a:spcAft>
              <a:buNone/>
            </a:pPr>
            <a:r>
              <a:rPr lang="en-US">
                <a:latin typeface="Avenir"/>
                <a:ea typeface="Avenir"/>
                <a:cs typeface="Avenir"/>
                <a:sym typeface="Avenir"/>
              </a:rPr>
              <a:t>How was it transmitted? </a:t>
            </a:r>
            <a:endParaRPr/>
          </a:p>
          <a:p>
            <a:pPr indent="0" lvl="1" marL="457200" rtl="0" algn="l">
              <a:spcBef>
                <a:spcPts val="0"/>
              </a:spcBef>
              <a:spcAft>
                <a:spcPts val="0"/>
              </a:spcAft>
              <a:buNone/>
            </a:pPr>
            <a:r>
              <a:rPr lang="en-US">
                <a:latin typeface="Avenir"/>
                <a:ea typeface="Avenir"/>
                <a:cs typeface="Avenir"/>
                <a:sym typeface="Avenir"/>
              </a:rPr>
              <a:t>How did it spread?</a:t>
            </a:r>
            <a:endParaRPr/>
          </a:p>
          <a:p>
            <a:pPr indent="0" lvl="1" marL="457200" rtl="0" algn="l">
              <a:spcBef>
                <a:spcPts val="0"/>
              </a:spcBef>
              <a:spcAft>
                <a:spcPts val="0"/>
              </a:spcAft>
              <a:buNone/>
            </a:pPr>
            <a:r>
              <a:rPr lang="en-US">
                <a:latin typeface="Avenir"/>
                <a:ea typeface="Avenir"/>
                <a:cs typeface="Avenir"/>
                <a:sym typeface="Avenir"/>
              </a:rPr>
              <a:t>How was it contained? </a:t>
            </a:r>
            <a:endParaRPr/>
          </a:p>
        </p:txBody>
      </p:sp>
      <p:sp>
        <p:nvSpPr>
          <p:cNvPr id="600" name="Google Shape;600;g6293b3d42b_1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6293b3d42b_1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g6293b3d42b_1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sz="1200">
                <a:latin typeface="Avenir"/>
                <a:ea typeface="Avenir"/>
                <a:cs typeface="Avenir"/>
                <a:sym typeface="Avenir"/>
              </a:rPr>
              <a:t>Ask the audience… Now that you know the illness, at what point of the field trip do you think they got it? LUNCH!</a:t>
            </a:r>
            <a:endParaRPr/>
          </a:p>
        </p:txBody>
      </p:sp>
      <p:sp>
        <p:nvSpPr>
          <p:cNvPr id="608" name="Google Shape;608;g6293b3d42b_1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6293b3d42b_1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6293b3d42b_1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t/>
            </a:r>
            <a:endParaRPr/>
          </a:p>
        </p:txBody>
      </p:sp>
      <p:sp>
        <p:nvSpPr>
          <p:cNvPr id="615" name="Google Shape;615;g6293b3d42b_1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6293b3d42b_1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6293b3d42b_1_3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indent="0" lvl="0" marL="0" rtl="0" algn="l">
              <a:spcBef>
                <a:spcPts val="0"/>
              </a:spcBef>
              <a:spcAft>
                <a:spcPts val="0"/>
              </a:spcAft>
              <a:buNone/>
            </a:pPr>
            <a:r>
              <a:t/>
            </a:r>
            <a:endParaRPr b="1">
              <a:latin typeface="Avenir"/>
              <a:ea typeface="Avenir"/>
              <a:cs typeface="Avenir"/>
              <a:sym typeface="Avenir"/>
            </a:endParaRPr>
          </a:p>
          <a:p>
            <a:pPr indent="0" lvl="0" marL="0" rtl="0" algn="l">
              <a:spcBef>
                <a:spcPts val="0"/>
              </a:spcBef>
              <a:spcAft>
                <a:spcPts val="0"/>
              </a:spcAft>
              <a:buNone/>
            </a:pPr>
            <a:r>
              <a:rPr b="1" lang="en-US">
                <a:latin typeface="Avenir"/>
                <a:ea typeface="Avenir"/>
                <a:cs typeface="Avenir"/>
                <a:sym typeface="Avenir"/>
              </a:rPr>
              <a:t>Understand who is infected/at risk </a:t>
            </a:r>
            <a:endParaRPr/>
          </a:p>
          <a:p>
            <a:pPr indent="0" lvl="1" marL="457200" rtl="0" algn="l">
              <a:spcBef>
                <a:spcPts val="0"/>
              </a:spcBef>
              <a:spcAft>
                <a:spcPts val="0"/>
              </a:spcAft>
              <a:buNone/>
            </a:pPr>
            <a:r>
              <a:rPr lang="en-US">
                <a:latin typeface="Avenir"/>
                <a:ea typeface="Avenir"/>
                <a:cs typeface="Avenir"/>
                <a:sym typeface="Avenir"/>
              </a:rPr>
              <a:t>Who is infected? What were they doing?</a:t>
            </a:r>
            <a:endParaRPr/>
          </a:p>
          <a:p>
            <a:pPr indent="0" lvl="1" marL="457200" rtl="0" algn="l">
              <a:spcBef>
                <a:spcPts val="0"/>
              </a:spcBef>
              <a:spcAft>
                <a:spcPts val="0"/>
              </a:spcAft>
              <a:buNone/>
            </a:pPr>
            <a:r>
              <a:rPr lang="en-US">
                <a:latin typeface="Avenir"/>
                <a:ea typeface="Avenir"/>
                <a:cs typeface="Avenir"/>
                <a:sym typeface="Avenir"/>
              </a:rPr>
              <a:t>What caused the outbreak? </a:t>
            </a:r>
            <a:endParaRPr/>
          </a:p>
          <a:p>
            <a:pPr indent="0" lvl="1" marL="457200" rtl="0" algn="l">
              <a:spcBef>
                <a:spcPts val="0"/>
              </a:spcBef>
              <a:spcAft>
                <a:spcPts val="0"/>
              </a:spcAft>
              <a:buNone/>
            </a:pPr>
            <a:r>
              <a:rPr lang="en-US">
                <a:latin typeface="Avenir"/>
                <a:ea typeface="Avenir"/>
                <a:cs typeface="Avenir"/>
                <a:sym typeface="Avenir"/>
              </a:rPr>
              <a:t>Who might be at risk?</a:t>
            </a:r>
            <a:endParaRPr/>
          </a:p>
          <a:p>
            <a:pPr indent="0" lvl="0" marL="0" rtl="0" algn="l">
              <a:spcBef>
                <a:spcPts val="0"/>
              </a:spcBef>
              <a:spcAft>
                <a:spcPts val="0"/>
              </a:spcAft>
              <a:buNone/>
            </a:pPr>
            <a:r>
              <a:rPr b="1" lang="en-US">
                <a:latin typeface="Avenir"/>
                <a:ea typeface="Avenir"/>
                <a:cs typeface="Avenir"/>
                <a:sym typeface="Avenir"/>
              </a:rPr>
              <a:t>Understand the disease</a:t>
            </a:r>
            <a:endParaRPr/>
          </a:p>
          <a:p>
            <a:pPr indent="0" lvl="1" marL="457200" rtl="0" algn="l">
              <a:spcBef>
                <a:spcPts val="0"/>
              </a:spcBef>
              <a:spcAft>
                <a:spcPts val="0"/>
              </a:spcAft>
              <a:buNone/>
            </a:pPr>
            <a:r>
              <a:rPr lang="en-US">
                <a:latin typeface="Avenir"/>
                <a:ea typeface="Avenir"/>
                <a:cs typeface="Avenir"/>
                <a:sym typeface="Avenir"/>
              </a:rPr>
              <a:t>What were the symptoms and effects? </a:t>
            </a:r>
            <a:endParaRPr/>
          </a:p>
          <a:p>
            <a:pPr indent="0" lvl="1" marL="457200" rtl="0" algn="l">
              <a:spcBef>
                <a:spcPts val="0"/>
              </a:spcBef>
              <a:spcAft>
                <a:spcPts val="0"/>
              </a:spcAft>
              <a:buNone/>
            </a:pPr>
            <a:r>
              <a:rPr lang="en-US">
                <a:latin typeface="Avenir"/>
                <a:ea typeface="Avenir"/>
                <a:cs typeface="Avenir"/>
                <a:sym typeface="Avenir"/>
              </a:rPr>
              <a:t>How was it transmitted? </a:t>
            </a:r>
            <a:endParaRPr/>
          </a:p>
          <a:p>
            <a:pPr indent="0" lvl="1" marL="457200" rtl="0" algn="l">
              <a:spcBef>
                <a:spcPts val="0"/>
              </a:spcBef>
              <a:spcAft>
                <a:spcPts val="0"/>
              </a:spcAft>
              <a:buNone/>
            </a:pPr>
            <a:r>
              <a:rPr lang="en-US">
                <a:latin typeface="Avenir"/>
                <a:ea typeface="Avenir"/>
                <a:cs typeface="Avenir"/>
                <a:sym typeface="Avenir"/>
              </a:rPr>
              <a:t>How did it spread?</a:t>
            </a:r>
            <a:endParaRPr/>
          </a:p>
          <a:p>
            <a:pPr indent="0" lvl="1" marL="457200" rtl="0" algn="l">
              <a:spcBef>
                <a:spcPts val="0"/>
              </a:spcBef>
              <a:spcAft>
                <a:spcPts val="0"/>
              </a:spcAft>
              <a:buNone/>
            </a:pPr>
            <a:r>
              <a:rPr lang="en-US">
                <a:latin typeface="Avenir"/>
                <a:ea typeface="Avenir"/>
                <a:cs typeface="Avenir"/>
                <a:sym typeface="Avenir"/>
              </a:rPr>
              <a:t>How was it contained? </a:t>
            </a:r>
            <a:endParaRPr/>
          </a:p>
        </p:txBody>
      </p:sp>
      <p:sp>
        <p:nvSpPr>
          <p:cNvPr id="623" name="Google Shape;623;g6293b3d42b_1_3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6293b3d42b_1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g6293b3d42b_1_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Check R library</a:t>
            </a:r>
            <a:endParaRPr sz="1200">
              <a:latin typeface="Avenir"/>
              <a:ea typeface="Avenir"/>
              <a:cs typeface="Avenir"/>
              <a:sym typeface="Avenir"/>
            </a:endParaRPr>
          </a:p>
          <a:p>
            <a:pPr indent="0" lvl="0" marL="0" marR="0" rtl="0" algn="l">
              <a:lnSpc>
                <a:spcPct val="100000"/>
              </a:lnSpc>
              <a:spcBef>
                <a:spcPts val="0"/>
              </a:spcBef>
              <a:spcAft>
                <a:spcPts val="0"/>
              </a:spcAft>
              <a:buClr>
                <a:schemeClr val="dk1"/>
              </a:buClr>
              <a:buSzPts val="1200"/>
              <a:buFont typeface="Avenir"/>
              <a:buNone/>
            </a:pPr>
            <a:r>
              <a:rPr lang="en-US" sz="1200">
                <a:latin typeface="Avenir"/>
                <a:ea typeface="Avenir"/>
                <a:cs typeface="Avenir"/>
                <a:sym typeface="Avenir"/>
              </a:rPr>
              <a:t>You have now been provided information on where the students had lunch</a:t>
            </a:r>
            <a:endParaRPr/>
          </a:p>
          <a:p>
            <a:pPr indent="0" lvl="0" marL="0" rtl="0" algn="l">
              <a:spcBef>
                <a:spcPts val="0"/>
              </a:spcBef>
              <a:spcAft>
                <a:spcPts val="0"/>
              </a:spcAft>
              <a:buNone/>
            </a:pPr>
            <a:r>
              <a:t/>
            </a:r>
            <a:endParaRPr b="1">
              <a:latin typeface="Avenir"/>
              <a:ea typeface="Avenir"/>
              <a:cs typeface="Avenir"/>
              <a:sym typeface="Avenir"/>
            </a:endParaRPr>
          </a:p>
          <a:p>
            <a:pPr indent="0" lvl="0" marL="0" rtl="0" algn="l">
              <a:spcBef>
                <a:spcPts val="0"/>
              </a:spcBef>
              <a:spcAft>
                <a:spcPts val="0"/>
              </a:spcAft>
              <a:buNone/>
            </a:pPr>
            <a:r>
              <a:rPr b="1" lang="en-US">
                <a:latin typeface="Avenir"/>
                <a:ea typeface="Avenir"/>
                <a:cs typeface="Avenir"/>
                <a:sym typeface="Avenir"/>
              </a:rPr>
              <a:t>Understand who is infected/at risk </a:t>
            </a:r>
            <a:endParaRPr/>
          </a:p>
          <a:p>
            <a:pPr indent="0" lvl="1" marL="457200" rtl="0" algn="l">
              <a:spcBef>
                <a:spcPts val="0"/>
              </a:spcBef>
              <a:spcAft>
                <a:spcPts val="0"/>
              </a:spcAft>
              <a:buNone/>
            </a:pPr>
            <a:r>
              <a:rPr lang="en-US">
                <a:latin typeface="Avenir"/>
                <a:ea typeface="Avenir"/>
                <a:cs typeface="Avenir"/>
                <a:sym typeface="Avenir"/>
              </a:rPr>
              <a:t>Who is infected? What were they doing?</a:t>
            </a:r>
            <a:endParaRPr/>
          </a:p>
          <a:p>
            <a:pPr indent="0" lvl="1" marL="457200" rtl="0" algn="l">
              <a:spcBef>
                <a:spcPts val="0"/>
              </a:spcBef>
              <a:spcAft>
                <a:spcPts val="0"/>
              </a:spcAft>
              <a:buNone/>
            </a:pPr>
            <a:r>
              <a:rPr lang="en-US">
                <a:latin typeface="Avenir"/>
                <a:ea typeface="Avenir"/>
                <a:cs typeface="Avenir"/>
                <a:sym typeface="Avenir"/>
              </a:rPr>
              <a:t>What caused the outbreak? </a:t>
            </a:r>
            <a:endParaRPr/>
          </a:p>
          <a:p>
            <a:pPr indent="0" lvl="1" marL="457200" rtl="0" algn="l">
              <a:spcBef>
                <a:spcPts val="0"/>
              </a:spcBef>
              <a:spcAft>
                <a:spcPts val="0"/>
              </a:spcAft>
              <a:buNone/>
            </a:pPr>
            <a:r>
              <a:rPr lang="en-US">
                <a:latin typeface="Avenir"/>
                <a:ea typeface="Avenir"/>
                <a:cs typeface="Avenir"/>
                <a:sym typeface="Avenir"/>
              </a:rPr>
              <a:t>Who might be at risk?</a:t>
            </a:r>
            <a:endParaRPr/>
          </a:p>
          <a:p>
            <a:pPr indent="0" lvl="0" marL="0" rtl="0" algn="l">
              <a:spcBef>
                <a:spcPts val="0"/>
              </a:spcBef>
              <a:spcAft>
                <a:spcPts val="0"/>
              </a:spcAft>
              <a:buNone/>
            </a:pPr>
            <a:r>
              <a:rPr b="1" lang="en-US">
                <a:latin typeface="Avenir"/>
                <a:ea typeface="Avenir"/>
                <a:cs typeface="Avenir"/>
                <a:sym typeface="Avenir"/>
              </a:rPr>
              <a:t>Understand the disease</a:t>
            </a:r>
            <a:endParaRPr/>
          </a:p>
          <a:p>
            <a:pPr indent="0" lvl="1" marL="457200" rtl="0" algn="l">
              <a:spcBef>
                <a:spcPts val="0"/>
              </a:spcBef>
              <a:spcAft>
                <a:spcPts val="0"/>
              </a:spcAft>
              <a:buNone/>
            </a:pPr>
            <a:r>
              <a:rPr lang="en-US">
                <a:latin typeface="Avenir"/>
                <a:ea typeface="Avenir"/>
                <a:cs typeface="Avenir"/>
                <a:sym typeface="Avenir"/>
              </a:rPr>
              <a:t>What were the symptoms and effects? </a:t>
            </a:r>
            <a:endParaRPr/>
          </a:p>
          <a:p>
            <a:pPr indent="0" lvl="1" marL="457200" rtl="0" algn="l">
              <a:spcBef>
                <a:spcPts val="0"/>
              </a:spcBef>
              <a:spcAft>
                <a:spcPts val="0"/>
              </a:spcAft>
              <a:buNone/>
            </a:pPr>
            <a:r>
              <a:rPr lang="en-US">
                <a:latin typeface="Avenir"/>
                <a:ea typeface="Avenir"/>
                <a:cs typeface="Avenir"/>
                <a:sym typeface="Avenir"/>
              </a:rPr>
              <a:t>How was it transmitted? </a:t>
            </a:r>
            <a:endParaRPr/>
          </a:p>
          <a:p>
            <a:pPr indent="0" lvl="1" marL="457200" rtl="0" algn="l">
              <a:spcBef>
                <a:spcPts val="0"/>
              </a:spcBef>
              <a:spcAft>
                <a:spcPts val="0"/>
              </a:spcAft>
              <a:buNone/>
            </a:pPr>
            <a:r>
              <a:rPr lang="en-US">
                <a:latin typeface="Avenir"/>
                <a:ea typeface="Avenir"/>
                <a:cs typeface="Avenir"/>
                <a:sym typeface="Avenir"/>
              </a:rPr>
              <a:t>How did it spread?</a:t>
            </a:r>
            <a:endParaRPr/>
          </a:p>
          <a:p>
            <a:pPr indent="0" lvl="1" marL="457200" rtl="0" algn="l">
              <a:spcBef>
                <a:spcPts val="0"/>
              </a:spcBef>
              <a:spcAft>
                <a:spcPts val="0"/>
              </a:spcAft>
              <a:buNone/>
            </a:pPr>
            <a:r>
              <a:rPr lang="en-US">
                <a:latin typeface="Avenir"/>
                <a:ea typeface="Avenir"/>
                <a:cs typeface="Avenir"/>
                <a:sym typeface="Avenir"/>
              </a:rPr>
              <a:t>How was it contained? </a:t>
            </a:r>
            <a:endParaRPr/>
          </a:p>
        </p:txBody>
      </p:sp>
      <p:sp>
        <p:nvSpPr>
          <p:cNvPr id="629" name="Google Shape;629;g6293b3d42b_1_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293b3d42b_1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293b3d42b_1_1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also mention python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6293b3d42b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6293b3d42b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6293b3d42b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6293b3d42b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6293b3d42b_1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Font typeface="Avenir"/>
              <a:buChar char="●"/>
            </a:pPr>
            <a:r>
              <a:rPr b="1" lang="en-US" sz="1200">
                <a:solidFill>
                  <a:schemeClr val="dk1"/>
                </a:solidFill>
                <a:latin typeface="Avenir"/>
                <a:ea typeface="Avenir"/>
                <a:cs typeface="Avenir"/>
                <a:sym typeface="Avenir"/>
              </a:rPr>
              <a:t>Langham Hotel? -- food security training, food handling/preparation, inform restaurant customers</a:t>
            </a:r>
            <a:endParaRPr b="1" sz="1200">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US" sz="1200"/>
              <a:t>**** Contact anyone else who ate there on 11 September</a:t>
            </a:r>
            <a:endParaRPr sz="1200"/>
          </a:p>
          <a:p>
            <a:pPr indent="-304800" lvl="0" marL="457200" rtl="0" algn="l">
              <a:spcBef>
                <a:spcPts val="0"/>
              </a:spcBef>
              <a:spcAft>
                <a:spcPts val="0"/>
              </a:spcAft>
              <a:buClr>
                <a:schemeClr val="dk1"/>
              </a:buClr>
              <a:buSzPts val="1200"/>
              <a:buChar char="●"/>
            </a:pPr>
            <a:r>
              <a:rPr lang="en-US" sz="1200"/>
              <a:t>Inform and educate on salmonella symptoms and risks of eating raw meat/chicken/eggs</a:t>
            </a:r>
            <a:endParaRPr sz="1200"/>
          </a:p>
        </p:txBody>
      </p:sp>
      <p:sp>
        <p:nvSpPr>
          <p:cNvPr id="646" name="Google Shape;646;g6293b3d42b_1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6293b7699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6293b76993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Font typeface="Avenir"/>
              <a:buChar char="●"/>
            </a:pPr>
            <a:r>
              <a:rPr b="1" lang="en-US" sz="1200">
                <a:solidFill>
                  <a:schemeClr val="dk1"/>
                </a:solidFill>
                <a:latin typeface="Avenir"/>
                <a:ea typeface="Avenir"/>
                <a:cs typeface="Avenir"/>
                <a:sym typeface="Avenir"/>
              </a:rPr>
              <a:t>Langham Hotel? -- food security training, food handling/preparation, inform restaurant customers</a:t>
            </a:r>
            <a:endParaRPr b="1" sz="1200">
              <a:solidFill>
                <a:schemeClr val="dk1"/>
              </a:solidFill>
              <a:latin typeface="Avenir"/>
              <a:ea typeface="Avenir"/>
              <a:cs typeface="Avenir"/>
              <a:sym typeface="Avenir"/>
            </a:endParaRPr>
          </a:p>
          <a:p>
            <a:pPr indent="-304800" lvl="0" marL="457200" rtl="0" algn="l">
              <a:spcBef>
                <a:spcPts val="0"/>
              </a:spcBef>
              <a:spcAft>
                <a:spcPts val="0"/>
              </a:spcAft>
              <a:buClr>
                <a:schemeClr val="dk1"/>
              </a:buClr>
              <a:buSzPts val="1200"/>
              <a:buFont typeface="Avenir"/>
              <a:buChar char="●"/>
            </a:pPr>
            <a:r>
              <a:rPr lang="en-US" sz="1200"/>
              <a:t>**** Contact anyone else who ate there on 11 September</a:t>
            </a:r>
            <a:endParaRPr sz="1200"/>
          </a:p>
          <a:p>
            <a:pPr indent="-304800" lvl="0" marL="457200" rtl="0" algn="l">
              <a:spcBef>
                <a:spcPts val="0"/>
              </a:spcBef>
              <a:spcAft>
                <a:spcPts val="0"/>
              </a:spcAft>
              <a:buClr>
                <a:schemeClr val="dk1"/>
              </a:buClr>
              <a:buSzPts val="1200"/>
              <a:buChar char="●"/>
            </a:pPr>
            <a:r>
              <a:rPr lang="en-US" sz="1200"/>
              <a:t>Inform and educate on salmonella symptoms and risks of eating raw meat/chicken/eggs</a:t>
            </a:r>
            <a:endParaRPr sz="1200"/>
          </a:p>
        </p:txBody>
      </p:sp>
      <p:sp>
        <p:nvSpPr>
          <p:cNvPr id="654" name="Google Shape;654;g6293b76993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6293b3d42b_1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g6293b3d42b_1_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g6293b3d42b_1_3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6293b3d42b_1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6293b3d42b_1_2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293b3d42b_1_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293b3d42b_1_1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mention there is a low number of female in programming field other groups like pyladies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293b3d42b_1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293b3d42b_1_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293b3d42b_1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293b3d42b_1_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293b3d42b_1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293b3d42b_1_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6" name="Shape 86"/>
        <p:cNvGrpSpPr/>
        <p:nvPr/>
      </p:nvGrpSpPr>
      <p:grpSpPr>
        <a:xfrm>
          <a:off x="0" y="0"/>
          <a:ext cx="0" cy="0"/>
          <a:chOff x="0" y="0"/>
          <a:chExt cx="0" cy="0"/>
        </a:xfrm>
      </p:grpSpPr>
      <p:sp>
        <p:nvSpPr>
          <p:cNvPr id="87" name="Google Shape;87;g6293b3d42b_8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g6293b3d42b_8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9" name="Google Shape;89;g6293b3d42b_8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g6293b3d42b_8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g6293b3d42b_8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2" name="Shape 92"/>
        <p:cNvGrpSpPr/>
        <p:nvPr/>
      </p:nvGrpSpPr>
      <p:grpSpPr>
        <a:xfrm>
          <a:off x="0" y="0"/>
          <a:ext cx="0" cy="0"/>
          <a:chOff x="0" y="0"/>
          <a:chExt cx="0" cy="0"/>
        </a:xfrm>
      </p:grpSpPr>
      <p:sp>
        <p:nvSpPr>
          <p:cNvPr id="93" name="Google Shape;93;g6293b3d42b_8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g6293b3d42b_8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g6293b3d42b_8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g6293b3d42b_8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g6293b3d42b_8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98" name="Shape 98"/>
        <p:cNvGrpSpPr/>
        <p:nvPr/>
      </p:nvGrpSpPr>
      <p:grpSpPr>
        <a:xfrm>
          <a:off x="0" y="0"/>
          <a:ext cx="0" cy="0"/>
          <a:chOff x="0" y="0"/>
          <a:chExt cx="0" cy="0"/>
        </a:xfrm>
      </p:grpSpPr>
      <p:sp>
        <p:nvSpPr>
          <p:cNvPr id="99" name="Google Shape;99;g6293b3d42b_8_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g6293b3d42b_8_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g6293b3d42b_8_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g6293b3d42b_8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g6293b3d42b_8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g6293b3d42b_8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05" name="Shape 105"/>
        <p:cNvGrpSpPr/>
        <p:nvPr/>
      </p:nvGrpSpPr>
      <p:grpSpPr>
        <a:xfrm>
          <a:off x="0" y="0"/>
          <a:ext cx="0" cy="0"/>
          <a:chOff x="0" y="0"/>
          <a:chExt cx="0" cy="0"/>
        </a:xfrm>
      </p:grpSpPr>
      <p:sp>
        <p:nvSpPr>
          <p:cNvPr id="106" name="Google Shape;106;g6293b3d42b_8_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g6293b3d42b_8_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8" name="Google Shape;108;g6293b3d42b_8_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g6293b3d42b_8_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0" name="Google Shape;110;g6293b3d42b_8_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g6293b3d42b_8_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g6293b3d42b_8_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g6293b3d42b_8_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4" name="Shape 114"/>
        <p:cNvGrpSpPr/>
        <p:nvPr/>
      </p:nvGrpSpPr>
      <p:grpSpPr>
        <a:xfrm>
          <a:off x="0" y="0"/>
          <a:ext cx="0" cy="0"/>
          <a:chOff x="0" y="0"/>
          <a:chExt cx="0" cy="0"/>
        </a:xfrm>
      </p:grpSpPr>
      <p:sp>
        <p:nvSpPr>
          <p:cNvPr id="115" name="Google Shape;115;g6293b3d42b_8_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g6293b3d42b_8_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g6293b3d42b_8_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8" name="Shape 118"/>
        <p:cNvGrpSpPr/>
        <p:nvPr/>
      </p:nvGrpSpPr>
      <p:grpSpPr>
        <a:xfrm>
          <a:off x="0" y="0"/>
          <a:ext cx="0" cy="0"/>
          <a:chOff x="0" y="0"/>
          <a:chExt cx="0" cy="0"/>
        </a:xfrm>
      </p:grpSpPr>
      <p:sp>
        <p:nvSpPr>
          <p:cNvPr id="119" name="Google Shape;119;g6293b3d42b_8_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g6293b3d42b_8_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1" name="Google Shape;121;g6293b3d42b_8_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g6293b3d42b_8_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g6293b3d42b_8_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Google Shape;125;g6293b3d42b_8_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g6293b3d42b_8_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g6293b3d42b_8_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g6293b3d42b_8_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g6293b3d42b_8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g6293b3d42b_8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g6293b3d42b_8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g6293b3d42b_8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g6293b3d42b_8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6293b3d42b_8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g6293b3d42b_8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g6293b3d42b_8_5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9" name="Google Shape;139;g6293b3d42b_8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g6293b3d42b_8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6293b3d42b_8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6293b3d42b_8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3" name="Shape 143"/>
        <p:cNvGrpSpPr/>
        <p:nvPr/>
      </p:nvGrpSpPr>
      <p:grpSpPr>
        <a:xfrm>
          <a:off x="0" y="0"/>
          <a:ext cx="0" cy="0"/>
          <a:chOff x="0" y="0"/>
          <a:chExt cx="0" cy="0"/>
        </a:xfrm>
      </p:grpSpPr>
      <p:sp>
        <p:nvSpPr>
          <p:cNvPr id="144" name="Google Shape;144;g6293b3d42b_8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g6293b3d42b_8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g6293b3d42b_8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g6293b3d42b_8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g6293b3d42b_8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g6293b3d42b_8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g6293b3d42b_8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g6293b3d42b_8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g6293b3d42b_8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g6293b3d42b_8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59" name="Shape 159"/>
        <p:cNvGrpSpPr/>
        <p:nvPr/>
      </p:nvGrpSpPr>
      <p:grpSpPr>
        <a:xfrm>
          <a:off x="0" y="0"/>
          <a:ext cx="0" cy="0"/>
          <a:chOff x="0" y="0"/>
          <a:chExt cx="0" cy="0"/>
        </a:xfrm>
      </p:grpSpPr>
      <p:sp>
        <p:nvSpPr>
          <p:cNvPr id="160" name="Google Shape;160;g6293b3d42b_1_225"/>
          <p:cNvSpPr/>
          <p:nvPr/>
        </p:nvSpPr>
        <p:spPr>
          <a:xfrm>
            <a:off x="873600" y="3808200"/>
            <a:ext cx="72300" cy="1589100"/>
          </a:xfrm>
          <a:prstGeom prst="rect">
            <a:avLst/>
          </a:prstGeom>
          <a:solidFill>
            <a:srgbClr val="56245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88398A"/>
              </a:solidFill>
              <a:latin typeface="Arial"/>
              <a:ea typeface="Arial"/>
              <a:cs typeface="Arial"/>
              <a:sym typeface="Arial"/>
            </a:endParaRPr>
          </a:p>
        </p:txBody>
      </p:sp>
      <p:sp>
        <p:nvSpPr>
          <p:cNvPr id="161" name="Google Shape;161;g6293b3d42b_1_225"/>
          <p:cNvSpPr txBox="1"/>
          <p:nvPr>
            <p:ph type="ctrTitle"/>
          </p:nvPr>
        </p:nvSpPr>
        <p:spPr>
          <a:xfrm>
            <a:off x="1016000" y="3801767"/>
            <a:ext cx="7216500" cy="15465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88398A"/>
              </a:buClr>
              <a:buSzPts val="1900"/>
              <a:buFont typeface="Helvetica Neue"/>
              <a:buNone/>
              <a:defRPr b="1" i="0" sz="6400" u="none" cap="none" strike="noStrike">
                <a:solidFill>
                  <a:srgbClr val="88398A"/>
                </a:solidFill>
                <a:latin typeface="Helvetica Neue"/>
                <a:ea typeface="Helvetica Neue"/>
                <a:cs typeface="Helvetica Neue"/>
                <a:sym typeface="Helvetica Neue"/>
              </a:defRPr>
            </a:lvl1pPr>
            <a:lvl2pPr lvl="1" rtl="0" algn="l">
              <a:lnSpc>
                <a:spcPct val="100000"/>
              </a:lnSpc>
              <a:spcBef>
                <a:spcPts val="0"/>
              </a:spcBef>
              <a:spcAft>
                <a:spcPts val="0"/>
              </a:spcAft>
              <a:buClr>
                <a:srgbClr val="88398A"/>
              </a:buClr>
              <a:buSzPts val="1900"/>
              <a:buFont typeface="Titillium Web"/>
              <a:buNone/>
              <a:defRPr b="1" sz="6400">
                <a:solidFill>
                  <a:srgbClr val="88398A"/>
                </a:solidFill>
                <a:latin typeface="Titillium Web"/>
                <a:ea typeface="Titillium Web"/>
                <a:cs typeface="Titillium Web"/>
                <a:sym typeface="Titillium Web"/>
              </a:defRPr>
            </a:lvl2pPr>
            <a:lvl3pPr lvl="2" rtl="0" algn="l">
              <a:lnSpc>
                <a:spcPct val="100000"/>
              </a:lnSpc>
              <a:spcBef>
                <a:spcPts val="0"/>
              </a:spcBef>
              <a:spcAft>
                <a:spcPts val="0"/>
              </a:spcAft>
              <a:buClr>
                <a:srgbClr val="88398A"/>
              </a:buClr>
              <a:buSzPts val="1900"/>
              <a:buFont typeface="Titillium Web"/>
              <a:buNone/>
              <a:defRPr b="1" sz="6400">
                <a:solidFill>
                  <a:srgbClr val="88398A"/>
                </a:solidFill>
                <a:latin typeface="Titillium Web"/>
                <a:ea typeface="Titillium Web"/>
                <a:cs typeface="Titillium Web"/>
                <a:sym typeface="Titillium Web"/>
              </a:defRPr>
            </a:lvl3pPr>
            <a:lvl4pPr lvl="3" rtl="0" algn="l">
              <a:lnSpc>
                <a:spcPct val="100000"/>
              </a:lnSpc>
              <a:spcBef>
                <a:spcPts val="0"/>
              </a:spcBef>
              <a:spcAft>
                <a:spcPts val="0"/>
              </a:spcAft>
              <a:buClr>
                <a:srgbClr val="88398A"/>
              </a:buClr>
              <a:buSzPts val="1900"/>
              <a:buFont typeface="Titillium Web"/>
              <a:buNone/>
              <a:defRPr b="1" sz="6400">
                <a:solidFill>
                  <a:srgbClr val="88398A"/>
                </a:solidFill>
                <a:latin typeface="Titillium Web"/>
                <a:ea typeface="Titillium Web"/>
                <a:cs typeface="Titillium Web"/>
                <a:sym typeface="Titillium Web"/>
              </a:defRPr>
            </a:lvl4pPr>
            <a:lvl5pPr lvl="4" rtl="0" algn="l">
              <a:lnSpc>
                <a:spcPct val="100000"/>
              </a:lnSpc>
              <a:spcBef>
                <a:spcPts val="0"/>
              </a:spcBef>
              <a:spcAft>
                <a:spcPts val="0"/>
              </a:spcAft>
              <a:buClr>
                <a:srgbClr val="88398A"/>
              </a:buClr>
              <a:buSzPts val="1900"/>
              <a:buFont typeface="Titillium Web"/>
              <a:buNone/>
              <a:defRPr b="1" sz="6400">
                <a:solidFill>
                  <a:srgbClr val="88398A"/>
                </a:solidFill>
                <a:latin typeface="Titillium Web"/>
                <a:ea typeface="Titillium Web"/>
                <a:cs typeface="Titillium Web"/>
                <a:sym typeface="Titillium Web"/>
              </a:defRPr>
            </a:lvl5pPr>
            <a:lvl6pPr lvl="5" rtl="0" algn="l">
              <a:lnSpc>
                <a:spcPct val="100000"/>
              </a:lnSpc>
              <a:spcBef>
                <a:spcPts val="0"/>
              </a:spcBef>
              <a:spcAft>
                <a:spcPts val="0"/>
              </a:spcAft>
              <a:buClr>
                <a:srgbClr val="88398A"/>
              </a:buClr>
              <a:buSzPts val="1900"/>
              <a:buFont typeface="Titillium Web"/>
              <a:buNone/>
              <a:defRPr b="1" sz="6400">
                <a:solidFill>
                  <a:srgbClr val="88398A"/>
                </a:solidFill>
                <a:latin typeface="Titillium Web"/>
                <a:ea typeface="Titillium Web"/>
                <a:cs typeface="Titillium Web"/>
                <a:sym typeface="Titillium Web"/>
              </a:defRPr>
            </a:lvl6pPr>
            <a:lvl7pPr lvl="6" rtl="0" algn="l">
              <a:lnSpc>
                <a:spcPct val="100000"/>
              </a:lnSpc>
              <a:spcBef>
                <a:spcPts val="0"/>
              </a:spcBef>
              <a:spcAft>
                <a:spcPts val="0"/>
              </a:spcAft>
              <a:buClr>
                <a:srgbClr val="88398A"/>
              </a:buClr>
              <a:buSzPts val="1900"/>
              <a:buFont typeface="Titillium Web"/>
              <a:buNone/>
              <a:defRPr b="1" sz="6400">
                <a:solidFill>
                  <a:srgbClr val="88398A"/>
                </a:solidFill>
                <a:latin typeface="Titillium Web"/>
                <a:ea typeface="Titillium Web"/>
                <a:cs typeface="Titillium Web"/>
                <a:sym typeface="Titillium Web"/>
              </a:defRPr>
            </a:lvl7pPr>
            <a:lvl8pPr lvl="7" rtl="0" algn="l">
              <a:lnSpc>
                <a:spcPct val="100000"/>
              </a:lnSpc>
              <a:spcBef>
                <a:spcPts val="0"/>
              </a:spcBef>
              <a:spcAft>
                <a:spcPts val="0"/>
              </a:spcAft>
              <a:buClr>
                <a:srgbClr val="88398A"/>
              </a:buClr>
              <a:buSzPts val="1900"/>
              <a:buFont typeface="Titillium Web"/>
              <a:buNone/>
              <a:defRPr b="1" sz="6400">
                <a:solidFill>
                  <a:srgbClr val="88398A"/>
                </a:solidFill>
                <a:latin typeface="Titillium Web"/>
                <a:ea typeface="Titillium Web"/>
                <a:cs typeface="Titillium Web"/>
                <a:sym typeface="Titillium Web"/>
              </a:defRPr>
            </a:lvl8pPr>
            <a:lvl9pPr lvl="8" rtl="0" algn="l">
              <a:lnSpc>
                <a:spcPct val="100000"/>
              </a:lnSpc>
              <a:spcBef>
                <a:spcPts val="0"/>
              </a:spcBef>
              <a:spcAft>
                <a:spcPts val="0"/>
              </a:spcAft>
              <a:buClr>
                <a:srgbClr val="88398A"/>
              </a:buClr>
              <a:buSzPts val="1900"/>
              <a:buFont typeface="Titillium Web"/>
              <a:buNone/>
              <a:defRPr b="1" sz="6400">
                <a:solidFill>
                  <a:srgbClr val="88398A"/>
                </a:solidFill>
                <a:latin typeface="Titillium Web"/>
                <a:ea typeface="Titillium Web"/>
                <a:cs typeface="Titillium Web"/>
                <a:sym typeface="Titillium Web"/>
              </a:defRPr>
            </a:lvl9pPr>
          </a:lstStyle>
          <a:p/>
        </p:txBody>
      </p:sp>
      <p:sp>
        <p:nvSpPr>
          <p:cNvPr id="162" name="Google Shape;162;g6293b3d42b_1_225"/>
          <p:cNvSpPr/>
          <p:nvPr/>
        </p:nvSpPr>
        <p:spPr>
          <a:xfrm rot="5400000">
            <a:off x="6056233" y="-6065033"/>
            <a:ext cx="81300" cy="121941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63" name="Google Shape;163;g6293b3d42b_1_225"/>
          <p:cNvPicPr preferRelativeResize="0"/>
          <p:nvPr/>
        </p:nvPicPr>
        <p:blipFill rotWithShape="1">
          <a:blip r:embed="rId2">
            <a:alphaModFix/>
          </a:blip>
          <a:srcRect b="0" l="0" r="0" t="0"/>
          <a:stretch/>
        </p:blipFill>
        <p:spPr>
          <a:xfrm>
            <a:off x="9816600" y="263700"/>
            <a:ext cx="2003201" cy="224093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 color">
    <p:spTree>
      <p:nvGrpSpPr>
        <p:cNvPr id="164" name="Shape 164"/>
        <p:cNvGrpSpPr/>
        <p:nvPr/>
      </p:nvGrpSpPr>
      <p:grpSpPr>
        <a:xfrm>
          <a:off x="0" y="0"/>
          <a:ext cx="0" cy="0"/>
          <a:chOff x="0" y="0"/>
          <a:chExt cx="0" cy="0"/>
        </a:xfrm>
      </p:grpSpPr>
      <p:sp>
        <p:nvSpPr>
          <p:cNvPr id="165" name="Google Shape;165;g6293b3d42b_1_230"/>
          <p:cNvSpPr/>
          <p:nvPr/>
        </p:nvSpPr>
        <p:spPr>
          <a:xfrm rot="5400000">
            <a:off x="6056233" y="-6065033"/>
            <a:ext cx="81300" cy="121941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166" name="Google Shape;166;g6293b3d42b_1_230"/>
          <p:cNvPicPr preferRelativeResize="0"/>
          <p:nvPr/>
        </p:nvPicPr>
        <p:blipFill rotWithShape="1">
          <a:blip r:embed="rId2">
            <a:alphaModFix/>
          </a:blip>
          <a:srcRect b="0" l="0" r="0" t="0"/>
          <a:stretch/>
        </p:blipFill>
        <p:spPr>
          <a:xfrm>
            <a:off x="10572567" y="248433"/>
            <a:ext cx="1269200" cy="12692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7" name="Shape 167"/>
        <p:cNvGrpSpPr/>
        <p:nvPr/>
      </p:nvGrpSpPr>
      <p:grpSpPr>
        <a:xfrm>
          <a:off x="0" y="0"/>
          <a:ext cx="0" cy="0"/>
          <a:chOff x="0" y="0"/>
          <a:chExt cx="0" cy="0"/>
        </a:xfrm>
      </p:grpSpPr>
      <p:sp>
        <p:nvSpPr>
          <p:cNvPr id="168" name="Google Shape;168;g6293b3d42b_1_233"/>
          <p:cNvSpPr txBox="1"/>
          <p:nvPr>
            <p:ph type="title"/>
          </p:nvPr>
        </p:nvSpPr>
        <p:spPr>
          <a:xfrm>
            <a:off x="922700" y="563333"/>
            <a:ext cx="43023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181818"/>
              </a:buClr>
              <a:buSzPts val="1900"/>
              <a:buFont typeface="Helvetica Neue"/>
              <a:buNone/>
              <a:defRPr b="1" i="0" sz="3500" u="none" cap="none" strike="noStrike">
                <a:solidFill>
                  <a:srgbClr val="181818"/>
                </a:solidFill>
                <a:latin typeface="Helvetica Neue"/>
                <a:ea typeface="Helvetica Neue"/>
                <a:cs typeface="Helvetica Neue"/>
                <a:sym typeface="Helvetica Neue"/>
              </a:defRPr>
            </a:lvl1pPr>
            <a:lvl2pPr lvl="1"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2pPr>
            <a:lvl3pPr lvl="2"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3pPr>
            <a:lvl4pPr lvl="3"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4pPr>
            <a:lvl5pPr lvl="4"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5pPr>
            <a:lvl6pPr lvl="5"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6pPr>
            <a:lvl7pPr lvl="6"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7pPr>
            <a:lvl8pPr lvl="7"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8pPr>
            <a:lvl9pPr lvl="8"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9pPr>
          </a:lstStyle>
          <a:p/>
        </p:txBody>
      </p:sp>
      <p:sp>
        <p:nvSpPr>
          <p:cNvPr id="169" name="Google Shape;169;g6293b3d42b_1_233"/>
          <p:cNvSpPr txBox="1"/>
          <p:nvPr>
            <p:ph idx="1" type="body"/>
          </p:nvPr>
        </p:nvSpPr>
        <p:spPr>
          <a:xfrm>
            <a:off x="922700" y="2112933"/>
            <a:ext cx="4542900" cy="42921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1pPr>
            <a:lvl2pPr indent="-381000" lvl="1" marL="9144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2pPr>
            <a:lvl3pPr indent="-381000" lvl="2" marL="13716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3pPr>
            <a:lvl4pPr indent="-381000" lvl="3" marL="18288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4pPr>
            <a:lvl5pPr indent="-381000" lvl="4" marL="22860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5pPr>
            <a:lvl6pPr indent="-381000" lvl="5" marL="27432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6pPr>
            <a:lvl7pPr indent="-381000" lvl="6" marL="32004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7pPr>
            <a:lvl8pPr indent="-381000" lvl="7" marL="36576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8pPr>
            <a:lvl9pPr indent="-381000" lvl="8" marL="41148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9pPr>
          </a:lstStyle>
          <a:p/>
        </p:txBody>
      </p:sp>
      <p:sp>
        <p:nvSpPr>
          <p:cNvPr id="170" name="Google Shape;170;g6293b3d42b_1_233"/>
          <p:cNvSpPr txBox="1"/>
          <p:nvPr>
            <p:ph idx="2" type="body"/>
          </p:nvPr>
        </p:nvSpPr>
        <p:spPr>
          <a:xfrm>
            <a:off x="5659867" y="2112933"/>
            <a:ext cx="4542900" cy="42921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1pPr>
            <a:lvl2pPr indent="-381000" lvl="1" marL="9144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2pPr>
            <a:lvl3pPr indent="-381000" lvl="2" marL="13716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3pPr>
            <a:lvl4pPr indent="-381000" lvl="3" marL="18288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4pPr>
            <a:lvl5pPr indent="-381000" lvl="4" marL="22860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5pPr>
            <a:lvl6pPr indent="-381000" lvl="5" marL="27432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6pPr>
            <a:lvl7pPr indent="-381000" lvl="6" marL="32004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7pPr>
            <a:lvl8pPr indent="-381000" lvl="7" marL="36576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8pPr>
            <a:lvl9pPr indent="-381000" lvl="8" marL="41148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9pPr>
          </a:lstStyle>
          <a:p/>
        </p:txBody>
      </p:sp>
      <p:sp>
        <p:nvSpPr>
          <p:cNvPr id="171" name="Google Shape;171;g6293b3d42b_1_233"/>
          <p:cNvSpPr/>
          <p:nvPr/>
        </p:nvSpPr>
        <p:spPr>
          <a:xfrm>
            <a:off x="0" y="0"/>
            <a:ext cx="72300" cy="68580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172" name="Google Shape;172;g6293b3d42b_1_233"/>
          <p:cNvPicPr preferRelativeResize="0"/>
          <p:nvPr/>
        </p:nvPicPr>
        <p:blipFill rotWithShape="1">
          <a:blip r:embed="rId2">
            <a:alphaModFix/>
          </a:blip>
          <a:srcRect b="0" l="0" r="0" t="0"/>
          <a:stretch/>
        </p:blipFill>
        <p:spPr>
          <a:xfrm>
            <a:off x="11117200" y="117367"/>
            <a:ext cx="871600" cy="871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Subtitle">
    <p:spTree>
      <p:nvGrpSpPr>
        <p:cNvPr id="173" name="Shape 173"/>
        <p:cNvGrpSpPr/>
        <p:nvPr/>
      </p:nvGrpSpPr>
      <p:grpSpPr>
        <a:xfrm>
          <a:off x="0" y="0"/>
          <a:ext cx="0" cy="0"/>
          <a:chOff x="0" y="0"/>
          <a:chExt cx="0" cy="0"/>
        </a:xfrm>
      </p:grpSpPr>
      <p:sp>
        <p:nvSpPr>
          <p:cNvPr id="174" name="Google Shape;174;g6293b3d42b_1_239"/>
          <p:cNvSpPr/>
          <p:nvPr/>
        </p:nvSpPr>
        <p:spPr>
          <a:xfrm>
            <a:off x="873600" y="1889600"/>
            <a:ext cx="72300" cy="1817700"/>
          </a:xfrm>
          <a:prstGeom prst="rect">
            <a:avLst/>
          </a:prstGeom>
          <a:solidFill>
            <a:srgbClr val="56245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88398A"/>
              </a:solidFill>
              <a:latin typeface="Arial"/>
              <a:ea typeface="Arial"/>
              <a:cs typeface="Arial"/>
              <a:sym typeface="Arial"/>
            </a:endParaRPr>
          </a:p>
        </p:txBody>
      </p:sp>
      <p:sp>
        <p:nvSpPr>
          <p:cNvPr id="175" name="Google Shape;175;g6293b3d42b_1_239"/>
          <p:cNvSpPr txBox="1"/>
          <p:nvPr>
            <p:ph type="ctrTitle"/>
          </p:nvPr>
        </p:nvSpPr>
        <p:spPr>
          <a:xfrm>
            <a:off x="1203400" y="1619233"/>
            <a:ext cx="6184500" cy="1546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88398A"/>
              </a:buClr>
              <a:buSzPts val="1900"/>
              <a:buFont typeface="Helvetica Neue"/>
              <a:buNone/>
              <a:defRPr b="1" i="0" sz="4800" u="none" cap="none" strike="noStrike">
                <a:solidFill>
                  <a:srgbClr val="88398A"/>
                </a:solidFill>
                <a:latin typeface="Helvetica Neue"/>
                <a:ea typeface="Helvetica Neue"/>
                <a:cs typeface="Helvetica Neue"/>
                <a:sym typeface="Helvetica Neue"/>
              </a:defRPr>
            </a:lvl1pPr>
            <a:lvl2pPr lvl="1" rtl="0" algn="l">
              <a:lnSpc>
                <a:spcPct val="100000"/>
              </a:lnSpc>
              <a:spcBef>
                <a:spcPts val="0"/>
              </a:spcBef>
              <a:spcAft>
                <a:spcPts val="0"/>
              </a:spcAft>
              <a:buClr>
                <a:srgbClr val="88398A"/>
              </a:buClr>
              <a:buSzPts val="1900"/>
              <a:buFont typeface="Titillium Web"/>
              <a:buNone/>
              <a:defRPr b="1" sz="4800">
                <a:solidFill>
                  <a:srgbClr val="88398A"/>
                </a:solidFill>
                <a:latin typeface="Titillium Web"/>
                <a:ea typeface="Titillium Web"/>
                <a:cs typeface="Titillium Web"/>
                <a:sym typeface="Titillium Web"/>
              </a:defRPr>
            </a:lvl2pPr>
            <a:lvl3pPr lvl="2" rtl="0" algn="l">
              <a:lnSpc>
                <a:spcPct val="100000"/>
              </a:lnSpc>
              <a:spcBef>
                <a:spcPts val="0"/>
              </a:spcBef>
              <a:spcAft>
                <a:spcPts val="0"/>
              </a:spcAft>
              <a:buClr>
                <a:srgbClr val="88398A"/>
              </a:buClr>
              <a:buSzPts val="1900"/>
              <a:buFont typeface="Titillium Web"/>
              <a:buNone/>
              <a:defRPr b="1" sz="4800">
                <a:solidFill>
                  <a:srgbClr val="88398A"/>
                </a:solidFill>
                <a:latin typeface="Titillium Web"/>
                <a:ea typeface="Titillium Web"/>
                <a:cs typeface="Titillium Web"/>
                <a:sym typeface="Titillium Web"/>
              </a:defRPr>
            </a:lvl3pPr>
            <a:lvl4pPr lvl="3" rtl="0" algn="l">
              <a:lnSpc>
                <a:spcPct val="100000"/>
              </a:lnSpc>
              <a:spcBef>
                <a:spcPts val="0"/>
              </a:spcBef>
              <a:spcAft>
                <a:spcPts val="0"/>
              </a:spcAft>
              <a:buClr>
                <a:srgbClr val="88398A"/>
              </a:buClr>
              <a:buSzPts val="1900"/>
              <a:buFont typeface="Titillium Web"/>
              <a:buNone/>
              <a:defRPr b="1" sz="4800">
                <a:solidFill>
                  <a:srgbClr val="88398A"/>
                </a:solidFill>
                <a:latin typeface="Titillium Web"/>
                <a:ea typeface="Titillium Web"/>
                <a:cs typeface="Titillium Web"/>
                <a:sym typeface="Titillium Web"/>
              </a:defRPr>
            </a:lvl4pPr>
            <a:lvl5pPr lvl="4" rtl="0" algn="l">
              <a:lnSpc>
                <a:spcPct val="100000"/>
              </a:lnSpc>
              <a:spcBef>
                <a:spcPts val="0"/>
              </a:spcBef>
              <a:spcAft>
                <a:spcPts val="0"/>
              </a:spcAft>
              <a:buClr>
                <a:srgbClr val="88398A"/>
              </a:buClr>
              <a:buSzPts val="1900"/>
              <a:buFont typeface="Titillium Web"/>
              <a:buNone/>
              <a:defRPr b="1" sz="4800">
                <a:solidFill>
                  <a:srgbClr val="88398A"/>
                </a:solidFill>
                <a:latin typeface="Titillium Web"/>
                <a:ea typeface="Titillium Web"/>
                <a:cs typeface="Titillium Web"/>
                <a:sym typeface="Titillium Web"/>
              </a:defRPr>
            </a:lvl5pPr>
            <a:lvl6pPr lvl="5" rtl="0" algn="l">
              <a:lnSpc>
                <a:spcPct val="100000"/>
              </a:lnSpc>
              <a:spcBef>
                <a:spcPts val="0"/>
              </a:spcBef>
              <a:spcAft>
                <a:spcPts val="0"/>
              </a:spcAft>
              <a:buClr>
                <a:srgbClr val="88398A"/>
              </a:buClr>
              <a:buSzPts val="1900"/>
              <a:buFont typeface="Titillium Web"/>
              <a:buNone/>
              <a:defRPr b="1" sz="4800">
                <a:solidFill>
                  <a:srgbClr val="88398A"/>
                </a:solidFill>
                <a:latin typeface="Titillium Web"/>
                <a:ea typeface="Titillium Web"/>
                <a:cs typeface="Titillium Web"/>
                <a:sym typeface="Titillium Web"/>
              </a:defRPr>
            </a:lvl6pPr>
            <a:lvl7pPr lvl="6" rtl="0" algn="l">
              <a:lnSpc>
                <a:spcPct val="100000"/>
              </a:lnSpc>
              <a:spcBef>
                <a:spcPts val="0"/>
              </a:spcBef>
              <a:spcAft>
                <a:spcPts val="0"/>
              </a:spcAft>
              <a:buClr>
                <a:srgbClr val="88398A"/>
              </a:buClr>
              <a:buSzPts val="1900"/>
              <a:buFont typeface="Titillium Web"/>
              <a:buNone/>
              <a:defRPr b="1" sz="4800">
                <a:solidFill>
                  <a:srgbClr val="88398A"/>
                </a:solidFill>
                <a:latin typeface="Titillium Web"/>
                <a:ea typeface="Titillium Web"/>
                <a:cs typeface="Titillium Web"/>
                <a:sym typeface="Titillium Web"/>
              </a:defRPr>
            </a:lvl7pPr>
            <a:lvl8pPr lvl="7" rtl="0" algn="l">
              <a:lnSpc>
                <a:spcPct val="100000"/>
              </a:lnSpc>
              <a:spcBef>
                <a:spcPts val="0"/>
              </a:spcBef>
              <a:spcAft>
                <a:spcPts val="0"/>
              </a:spcAft>
              <a:buClr>
                <a:srgbClr val="88398A"/>
              </a:buClr>
              <a:buSzPts val="1900"/>
              <a:buFont typeface="Titillium Web"/>
              <a:buNone/>
              <a:defRPr b="1" sz="4800">
                <a:solidFill>
                  <a:srgbClr val="88398A"/>
                </a:solidFill>
                <a:latin typeface="Titillium Web"/>
                <a:ea typeface="Titillium Web"/>
                <a:cs typeface="Titillium Web"/>
                <a:sym typeface="Titillium Web"/>
              </a:defRPr>
            </a:lvl8pPr>
            <a:lvl9pPr lvl="8" rtl="0" algn="l">
              <a:lnSpc>
                <a:spcPct val="100000"/>
              </a:lnSpc>
              <a:spcBef>
                <a:spcPts val="0"/>
              </a:spcBef>
              <a:spcAft>
                <a:spcPts val="0"/>
              </a:spcAft>
              <a:buClr>
                <a:srgbClr val="88398A"/>
              </a:buClr>
              <a:buSzPts val="1900"/>
              <a:buFont typeface="Titillium Web"/>
              <a:buNone/>
              <a:defRPr b="1" sz="4800">
                <a:solidFill>
                  <a:srgbClr val="88398A"/>
                </a:solidFill>
                <a:latin typeface="Titillium Web"/>
                <a:ea typeface="Titillium Web"/>
                <a:cs typeface="Titillium Web"/>
                <a:sym typeface="Titillium Web"/>
              </a:defRPr>
            </a:lvl9pPr>
          </a:lstStyle>
          <a:p/>
        </p:txBody>
      </p:sp>
      <p:sp>
        <p:nvSpPr>
          <p:cNvPr id="176" name="Google Shape;176;g6293b3d42b_1_239"/>
          <p:cNvSpPr txBox="1"/>
          <p:nvPr>
            <p:ph idx="1" type="subTitle"/>
          </p:nvPr>
        </p:nvSpPr>
        <p:spPr>
          <a:xfrm>
            <a:off x="1203400" y="3278733"/>
            <a:ext cx="10176000" cy="10464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Helvetica Neue"/>
              <a:buNone/>
              <a:defRPr b="0" i="0" sz="4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Helvetica Neue"/>
              <a:buNone/>
              <a:defRPr b="0" i="0" sz="4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Helvetica Neue"/>
              <a:buNone/>
              <a:defRPr b="0" i="0" sz="4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Helvetica Neue"/>
              <a:buNone/>
              <a:defRPr b="0" i="0" sz="4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Helvetica Neue"/>
              <a:buNone/>
              <a:defRPr b="0" i="0" sz="4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Helvetica Neue"/>
              <a:buNone/>
              <a:defRPr b="0" i="0" sz="4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Helvetica Neue"/>
              <a:buNone/>
              <a:defRPr b="0" i="0" sz="4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Helvetica Neue"/>
              <a:buNone/>
              <a:defRPr b="0" i="0" sz="4000" u="none" cap="none" strike="noStrike">
                <a:solidFill>
                  <a:srgbClr val="000000"/>
                </a:solidFill>
                <a:latin typeface="Helvetica Neue"/>
                <a:ea typeface="Helvetica Neue"/>
                <a:cs typeface="Helvetica Neue"/>
                <a:sym typeface="Helvetica Neue"/>
              </a:defRPr>
            </a:lvl9pPr>
          </a:lstStyle>
          <a:p/>
        </p:txBody>
      </p:sp>
      <p:pic>
        <p:nvPicPr>
          <p:cNvPr descr="download (1).png" id="177" name="Google Shape;177;g6293b3d42b_1_239"/>
          <p:cNvPicPr preferRelativeResize="0"/>
          <p:nvPr/>
        </p:nvPicPr>
        <p:blipFill rotWithShape="1">
          <a:blip r:embed="rId2">
            <a:alphaModFix/>
          </a:blip>
          <a:srcRect b="0" l="0" r="0" t="0"/>
          <a:stretch/>
        </p:blipFill>
        <p:spPr>
          <a:xfrm>
            <a:off x="10572567" y="248433"/>
            <a:ext cx="1269200" cy="1269200"/>
          </a:xfrm>
          <a:prstGeom prst="rect">
            <a:avLst/>
          </a:prstGeom>
          <a:noFill/>
          <a:ln>
            <a:noFill/>
          </a:ln>
        </p:spPr>
      </p:pic>
      <p:sp>
        <p:nvSpPr>
          <p:cNvPr id="178" name="Google Shape;178;g6293b3d42b_1_239"/>
          <p:cNvSpPr/>
          <p:nvPr/>
        </p:nvSpPr>
        <p:spPr>
          <a:xfrm rot="5400000">
            <a:off x="6056233" y="-6065033"/>
            <a:ext cx="81300" cy="121941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79" name="Shape 179"/>
        <p:cNvGrpSpPr/>
        <p:nvPr/>
      </p:nvGrpSpPr>
      <p:grpSpPr>
        <a:xfrm>
          <a:off x="0" y="0"/>
          <a:ext cx="0" cy="0"/>
          <a:chOff x="0" y="0"/>
          <a:chExt cx="0" cy="0"/>
        </a:xfrm>
      </p:grpSpPr>
      <p:sp>
        <p:nvSpPr>
          <p:cNvPr id="180" name="Google Shape;180;g6293b3d42b_1_245"/>
          <p:cNvSpPr txBox="1"/>
          <p:nvPr>
            <p:ph idx="1" type="body"/>
          </p:nvPr>
        </p:nvSpPr>
        <p:spPr>
          <a:xfrm>
            <a:off x="1681400" y="1207667"/>
            <a:ext cx="7206000" cy="3659100"/>
          </a:xfrm>
          <a:prstGeom prst="rect">
            <a:avLst/>
          </a:prstGeom>
          <a:noFill/>
          <a:ln>
            <a:noFill/>
          </a:ln>
        </p:spPr>
        <p:txBody>
          <a:bodyPr anchorCtr="0" anchor="t" bIns="121900" lIns="121900" spcFirstLastPara="1" rIns="121900" wrap="square" tIns="121900">
            <a:noAutofit/>
          </a:bodyPr>
          <a:lstStyle>
            <a:lvl1pPr indent="-482600" lvl="0" marL="457200" marR="0" rtl="0" algn="l">
              <a:lnSpc>
                <a:spcPct val="100000"/>
              </a:lnSpc>
              <a:spcBef>
                <a:spcPts val="0"/>
              </a:spcBef>
              <a:spcAft>
                <a:spcPts val="0"/>
              </a:spcAft>
              <a:buClr>
                <a:srgbClr val="562457"/>
              </a:buClr>
              <a:buSzPts val="4000"/>
              <a:buFont typeface="Helvetica Neue"/>
              <a:buChar char="▪"/>
              <a:defRPr b="0" i="1" sz="4000" u="none" cap="none" strike="noStrike">
                <a:solidFill>
                  <a:srgbClr val="88398A"/>
                </a:solidFill>
                <a:latin typeface="Helvetica Neue"/>
                <a:ea typeface="Helvetica Neue"/>
                <a:cs typeface="Helvetica Neue"/>
                <a:sym typeface="Helvetica Neue"/>
              </a:defRPr>
            </a:lvl1pPr>
            <a:lvl2pPr indent="-482600" lvl="1" marL="914400" marR="0" rtl="0" algn="l">
              <a:lnSpc>
                <a:spcPct val="100000"/>
              </a:lnSpc>
              <a:spcBef>
                <a:spcPts val="0"/>
              </a:spcBef>
              <a:spcAft>
                <a:spcPts val="0"/>
              </a:spcAft>
              <a:buClr>
                <a:srgbClr val="562457"/>
              </a:buClr>
              <a:buSzPts val="4000"/>
              <a:buFont typeface="Helvetica Neue"/>
              <a:buChar char="▫"/>
              <a:defRPr b="0" i="1" sz="4000" u="none" cap="none" strike="noStrike">
                <a:solidFill>
                  <a:srgbClr val="88398A"/>
                </a:solidFill>
                <a:latin typeface="Helvetica Neue"/>
                <a:ea typeface="Helvetica Neue"/>
                <a:cs typeface="Helvetica Neue"/>
                <a:sym typeface="Helvetica Neue"/>
              </a:defRPr>
            </a:lvl2pPr>
            <a:lvl3pPr indent="-482600" lvl="2" marL="1371600" marR="0" rtl="0" algn="l">
              <a:lnSpc>
                <a:spcPct val="100000"/>
              </a:lnSpc>
              <a:spcBef>
                <a:spcPts val="0"/>
              </a:spcBef>
              <a:spcAft>
                <a:spcPts val="0"/>
              </a:spcAft>
              <a:buClr>
                <a:srgbClr val="562457"/>
              </a:buClr>
              <a:buSzPts val="4000"/>
              <a:buFont typeface="Helvetica Neue"/>
              <a:buChar char="▸"/>
              <a:defRPr b="0" i="1" sz="4000" u="none" cap="none" strike="noStrike">
                <a:solidFill>
                  <a:srgbClr val="88398A"/>
                </a:solidFill>
                <a:latin typeface="Helvetica Neue"/>
                <a:ea typeface="Helvetica Neue"/>
                <a:cs typeface="Helvetica Neue"/>
                <a:sym typeface="Helvetica Neue"/>
              </a:defRPr>
            </a:lvl3pPr>
            <a:lvl4pPr indent="-482600" lvl="3" marL="1828800" marR="0" rtl="0" algn="l">
              <a:lnSpc>
                <a:spcPct val="100000"/>
              </a:lnSpc>
              <a:spcBef>
                <a:spcPts val="0"/>
              </a:spcBef>
              <a:spcAft>
                <a:spcPts val="0"/>
              </a:spcAft>
              <a:buClr>
                <a:srgbClr val="562457"/>
              </a:buClr>
              <a:buSzPts val="4000"/>
              <a:buFont typeface="Helvetica Neue"/>
              <a:buChar char="▹"/>
              <a:defRPr b="0" i="1" sz="4000" u="none" cap="none" strike="noStrike">
                <a:solidFill>
                  <a:srgbClr val="88398A"/>
                </a:solidFill>
                <a:latin typeface="Helvetica Neue"/>
                <a:ea typeface="Helvetica Neue"/>
                <a:cs typeface="Helvetica Neue"/>
                <a:sym typeface="Helvetica Neue"/>
              </a:defRPr>
            </a:lvl4pPr>
            <a:lvl5pPr indent="-482600" lvl="4" marL="2286000" marR="0" rtl="0" algn="l">
              <a:lnSpc>
                <a:spcPct val="100000"/>
              </a:lnSpc>
              <a:spcBef>
                <a:spcPts val="0"/>
              </a:spcBef>
              <a:spcAft>
                <a:spcPts val="0"/>
              </a:spcAft>
              <a:buClr>
                <a:srgbClr val="562457"/>
              </a:buClr>
              <a:buSzPts val="4000"/>
              <a:buFont typeface="Helvetica Neue"/>
              <a:buChar char="▹"/>
              <a:defRPr b="0" i="1" sz="4000" u="none" cap="none" strike="noStrike">
                <a:solidFill>
                  <a:srgbClr val="88398A"/>
                </a:solidFill>
                <a:latin typeface="Helvetica Neue"/>
                <a:ea typeface="Helvetica Neue"/>
                <a:cs typeface="Helvetica Neue"/>
                <a:sym typeface="Helvetica Neue"/>
              </a:defRPr>
            </a:lvl5pPr>
            <a:lvl6pPr indent="-482600" lvl="5" marL="2743200" marR="0" rtl="0" algn="l">
              <a:lnSpc>
                <a:spcPct val="100000"/>
              </a:lnSpc>
              <a:spcBef>
                <a:spcPts val="0"/>
              </a:spcBef>
              <a:spcAft>
                <a:spcPts val="0"/>
              </a:spcAft>
              <a:buClr>
                <a:srgbClr val="562457"/>
              </a:buClr>
              <a:buSzPts val="4000"/>
              <a:buFont typeface="Helvetica Neue"/>
              <a:buChar char="▹"/>
              <a:defRPr b="0" i="1" sz="4000" u="none" cap="none" strike="noStrike">
                <a:solidFill>
                  <a:srgbClr val="88398A"/>
                </a:solidFill>
                <a:latin typeface="Helvetica Neue"/>
                <a:ea typeface="Helvetica Neue"/>
                <a:cs typeface="Helvetica Neue"/>
                <a:sym typeface="Helvetica Neue"/>
              </a:defRPr>
            </a:lvl6pPr>
            <a:lvl7pPr indent="-482600" lvl="6" marL="3200400" marR="0" rtl="0" algn="l">
              <a:lnSpc>
                <a:spcPct val="100000"/>
              </a:lnSpc>
              <a:spcBef>
                <a:spcPts val="0"/>
              </a:spcBef>
              <a:spcAft>
                <a:spcPts val="0"/>
              </a:spcAft>
              <a:buClr>
                <a:srgbClr val="562457"/>
              </a:buClr>
              <a:buSzPts val="4000"/>
              <a:buFont typeface="Helvetica Neue"/>
              <a:buChar char="▹"/>
              <a:defRPr b="0" i="1" sz="4000" u="none" cap="none" strike="noStrike">
                <a:solidFill>
                  <a:srgbClr val="88398A"/>
                </a:solidFill>
                <a:latin typeface="Helvetica Neue"/>
                <a:ea typeface="Helvetica Neue"/>
                <a:cs typeface="Helvetica Neue"/>
                <a:sym typeface="Helvetica Neue"/>
              </a:defRPr>
            </a:lvl7pPr>
            <a:lvl8pPr indent="-482600" lvl="7" marL="3657600" marR="0" rtl="0" algn="l">
              <a:lnSpc>
                <a:spcPct val="100000"/>
              </a:lnSpc>
              <a:spcBef>
                <a:spcPts val="0"/>
              </a:spcBef>
              <a:spcAft>
                <a:spcPts val="0"/>
              </a:spcAft>
              <a:buClr>
                <a:srgbClr val="562457"/>
              </a:buClr>
              <a:buSzPts val="4000"/>
              <a:buFont typeface="Helvetica Neue"/>
              <a:buChar char="▹"/>
              <a:defRPr b="0" i="1" sz="4000" u="none" cap="none" strike="noStrike">
                <a:solidFill>
                  <a:srgbClr val="88398A"/>
                </a:solidFill>
                <a:latin typeface="Helvetica Neue"/>
                <a:ea typeface="Helvetica Neue"/>
                <a:cs typeface="Helvetica Neue"/>
                <a:sym typeface="Helvetica Neue"/>
              </a:defRPr>
            </a:lvl8pPr>
            <a:lvl9pPr indent="-482600" lvl="8" marL="4114800" marR="0" rtl="0" algn="l">
              <a:lnSpc>
                <a:spcPct val="100000"/>
              </a:lnSpc>
              <a:spcBef>
                <a:spcPts val="0"/>
              </a:spcBef>
              <a:spcAft>
                <a:spcPts val="0"/>
              </a:spcAft>
              <a:buClr>
                <a:srgbClr val="562457"/>
              </a:buClr>
              <a:buSzPts val="4000"/>
              <a:buFont typeface="Helvetica Neue"/>
              <a:buChar char="▹"/>
              <a:defRPr b="0" i="1" sz="4000" u="none" cap="none" strike="noStrike">
                <a:solidFill>
                  <a:srgbClr val="88398A"/>
                </a:solidFill>
                <a:latin typeface="Helvetica Neue"/>
                <a:ea typeface="Helvetica Neue"/>
                <a:cs typeface="Helvetica Neue"/>
                <a:sym typeface="Helvetica Neue"/>
              </a:defRPr>
            </a:lvl9pPr>
          </a:lstStyle>
          <a:p/>
        </p:txBody>
      </p:sp>
      <p:sp>
        <p:nvSpPr>
          <p:cNvPr id="181" name="Google Shape;181;g6293b3d42b_1_245"/>
          <p:cNvSpPr txBox="1"/>
          <p:nvPr/>
        </p:nvSpPr>
        <p:spPr>
          <a:xfrm>
            <a:off x="586497" y="786591"/>
            <a:ext cx="2609700" cy="871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562457"/>
              </a:buClr>
              <a:buSzPts val="12800"/>
              <a:buFont typeface="Helvetica Neue"/>
              <a:buNone/>
            </a:pPr>
            <a:r>
              <a:rPr b="1" i="0" lang="en-US" sz="12800" u="none" cap="none" strike="noStrike">
                <a:solidFill>
                  <a:srgbClr val="562457"/>
                </a:solidFill>
                <a:latin typeface="Helvetica Neue"/>
                <a:ea typeface="Helvetica Neue"/>
                <a:cs typeface="Helvetica Neue"/>
                <a:sym typeface="Helvetica Neue"/>
              </a:rPr>
              <a:t>“</a:t>
            </a:r>
            <a:endParaRPr b="0" i="0" sz="1900" u="none" cap="none" strike="noStrike">
              <a:solidFill>
                <a:srgbClr val="000000"/>
              </a:solidFill>
              <a:latin typeface="Arial"/>
              <a:ea typeface="Arial"/>
              <a:cs typeface="Arial"/>
              <a:sym typeface="Arial"/>
            </a:endParaRPr>
          </a:p>
        </p:txBody>
      </p:sp>
      <p:sp>
        <p:nvSpPr>
          <p:cNvPr id="182" name="Google Shape;182;g6293b3d42b_1_245"/>
          <p:cNvSpPr/>
          <p:nvPr/>
        </p:nvSpPr>
        <p:spPr>
          <a:xfrm>
            <a:off x="0" y="0"/>
            <a:ext cx="72300" cy="68580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183" name="Google Shape;183;g6293b3d42b_1_245"/>
          <p:cNvPicPr preferRelativeResize="0"/>
          <p:nvPr/>
        </p:nvPicPr>
        <p:blipFill rotWithShape="1">
          <a:blip r:embed="rId2">
            <a:alphaModFix/>
          </a:blip>
          <a:srcRect b="0" l="0" r="0" t="0"/>
          <a:stretch/>
        </p:blipFill>
        <p:spPr>
          <a:xfrm>
            <a:off x="11117200" y="117367"/>
            <a:ext cx="871600" cy="871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84" name="Shape 184"/>
        <p:cNvGrpSpPr/>
        <p:nvPr/>
      </p:nvGrpSpPr>
      <p:grpSpPr>
        <a:xfrm>
          <a:off x="0" y="0"/>
          <a:ext cx="0" cy="0"/>
          <a:chOff x="0" y="0"/>
          <a:chExt cx="0" cy="0"/>
        </a:xfrm>
      </p:grpSpPr>
      <p:sp>
        <p:nvSpPr>
          <p:cNvPr id="185" name="Google Shape;185;g6293b3d42b_1_250"/>
          <p:cNvSpPr txBox="1"/>
          <p:nvPr>
            <p:ph type="title"/>
          </p:nvPr>
        </p:nvSpPr>
        <p:spPr>
          <a:xfrm>
            <a:off x="922700" y="563333"/>
            <a:ext cx="43023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181818"/>
              </a:buClr>
              <a:buSzPts val="1900"/>
              <a:buFont typeface="Helvetica Neue"/>
              <a:buNone/>
              <a:defRPr b="1" i="0" sz="3500" u="none" cap="none" strike="noStrike">
                <a:solidFill>
                  <a:srgbClr val="181818"/>
                </a:solidFill>
                <a:latin typeface="Helvetica Neue"/>
                <a:ea typeface="Helvetica Neue"/>
                <a:cs typeface="Helvetica Neue"/>
                <a:sym typeface="Helvetica Neue"/>
              </a:defRPr>
            </a:lvl1pPr>
            <a:lvl2pPr lvl="1"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2pPr>
            <a:lvl3pPr lvl="2"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3pPr>
            <a:lvl4pPr lvl="3"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4pPr>
            <a:lvl5pPr lvl="4"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5pPr>
            <a:lvl6pPr lvl="5"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6pPr>
            <a:lvl7pPr lvl="6"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7pPr>
            <a:lvl8pPr lvl="7"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8pPr>
            <a:lvl9pPr lvl="8"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9pPr>
          </a:lstStyle>
          <a:p/>
        </p:txBody>
      </p:sp>
      <p:sp>
        <p:nvSpPr>
          <p:cNvPr id="186" name="Google Shape;186;g6293b3d42b_1_250"/>
          <p:cNvSpPr txBox="1"/>
          <p:nvPr>
            <p:ph idx="1" type="body"/>
          </p:nvPr>
        </p:nvSpPr>
        <p:spPr>
          <a:xfrm>
            <a:off x="922700" y="2115100"/>
            <a:ext cx="7962000" cy="41979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1pPr>
            <a:lvl2pPr indent="-381000" lvl="1" marL="9144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2pPr>
            <a:lvl3pPr indent="-381000" lvl="2" marL="13716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3pPr>
            <a:lvl4pPr indent="-381000" lvl="3" marL="18288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4pPr>
            <a:lvl5pPr indent="-381000" lvl="4" marL="22860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5pPr>
            <a:lvl6pPr indent="-381000" lvl="5" marL="27432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6pPr>
            <a:lvl7pPr indent="-381000" lvl="6" marL="32004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7pPr>
            <a:lvl8pPr indent="-381000" lvl="7" marL="36576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8pPr>
            <a:lvl9pPr indent="-381000" lvl="8" marL="4114800" marR="0" rtl="0" algn="l">
              <a:lnSpc>
                <a:spcPct val="100000"/>
              </a:lnSpc>
              <a:spcBef>
                <a:spcPts val="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9pPr>
          </a:lstStyle>
          <a:p/>
        </p:txBody>
      </p:sp>
      <p:sp>
        <p:nvSpPr>
          <p:cNvPr id="187" name="Google Shape;187;g6293b3d42b_1_250"/>
          <p:cNvSpPr/>
          <p:nvPr/>
        </p:nvSpPr>
        <p:spPr>
          <a:xfrm>
            <a:off x="0" y="0"/>
            <a:ext cx="72300" cy="68580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188" name="Google Shape;188;g6293b3d42b_1_250"/>
          <p:cNvPicPr preferRelativeResize="0"/>
          <p:nvPr/>
        </p:nvPicPr>
        <p:blipFill rotWithShape="1">
          <a:blip r:embed="rId2">
            <a:alphaModFix/>
          </a:blip>
          <a:srcRect b="0" l="0" r="0" t="0"/>
          <a:stretch/>
        </p:blipFill>
        <p:spPr>
          <a:xfrm>
            <a:off x="11117200" y="117367"/>
            <a:ext cx="871600" cy="871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189" name="Shape 189"/>
        <p:cNvGrpSpPr/>
        <p:nvPr/>
      </p:nvGrpSpPr>
      <p:grpSpPr>
        <a:xfrm>
          <a:off x="0" y="0"/>
          <a:ext cx="0" cy="0"/>
          <a:chOff x="0" y="0"/>
          <a:chExt cx="0" cy="0"/>
        </a:xfrm>
      </p:grpSpPr>
      <p:sp>
        <p:nvSpPr>
          <p:cNvPr id="190" name="Google Shape;190;g6293b3d42b_1_255"/>
          <p:cNvSpPr txBox="1"/>
          <p:nvPr>
            <p:ph type="title"/>
          </p:nvPr>
        </p:nvSpPr>
        <p:spPr>
          <a:xfrm>
            <a:off x="922700" y="563333"/>
            <a:ext cx="43023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181818"/>
              </a:buClr>
              <a:buSzPts val="1900"/>
              <a:buFont typeface="Helvetica Neue"/>
              <a:buNone/>
              <a:defRPr b="1" i="0" sz="3500" u="none" cap="none" strike="noStrike">
                <a:solidFill>
                  <a:srgbClr val="181818"/>
                </a:solidFill>
                <a:latin typeface="Helvetica Neue"/>
                <a:ea typeface="Helvetica Neue"/>
                <a:cs typeface="Helvetica Neue"/>
                <a:sym typeface="Helvetica Neue"/>
              </a:defRPr>
            </a:lvl1pPr>
            <a:lvl2pPr lvl="1"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2pPr>
            <a:lvl3pPr lvl="2"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3pPr>
            <a:lvl4pPr lvl="3"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4pPr>
            <a:lvl5pPr lvl="4"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5pPr>
            <a:lvl6pPr lvl="5"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6pPr>
            <a:lvl7pPr lvl="6"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7pPr>
            <a:lvl8pPr lvl="7"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8pPr>
            <a:lvl9pPr lvl="8"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9pPr>
          </a:lstStyle>
          <a:p/>
        </p:txBody>
      </p:sp>
      <p:sp>
        <p:nvSpPr>
          <p:cNvPr id="191" name="Google Shape;191;g6293b3d42b_1_255"/>
          <p:cNvSpPr txBox="1"/>
          <p:nvPr>
            <p:ph idx="1" type="body"/>
          </p:nvPr>
        </p:nvSpPr>
        <p:spPr>
          <a:xfrm>
            <a:off x="922700" y="2147267"/>
            <a:ext cx="3009600" cy="44205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1pPr>
            <a:lvl2pPr indent="-349250" lvl="1" marL="9144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2pPr>
            <a:lvl3pPr indent="-349250" lvl="2" marL="13716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3pPr>
            <a:lvl4pPr indent="-349250" lvl="3" marL="18288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4pPr>
            <a:lvl5pPr indent="-349250" lvl="4" marL="22860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5pPr>
            <a:lvl6pPr indent="-349250" lvl="5" marL="27432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6pPr>
            <a:lvl7pPr indent="-349250" lvl="6" marL="32004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7pPr>
            <a:lvl8pPr indent="-349250" lvl="7" marL="36576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8pPr>
            <a:lvl9pPr indent="-349250" lvl="8" marL="41148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9pPr>
          </a:lstStyle>
          <a:p/>
        </p:txBody>
      </p:sp>
      <p:sp>
        <p:nvSpPr>
          <p:cNvPr id="192" name="Google Shape;192;g6293b3d42b_1_255"/>
          <p:cNvSpPr txBox="1"/>
          <p:nvPr>
            <p:ph idx="2" type="body"/>
          </p:nvPr>
        </p:nvSpPr>
        <p:spPr>
          <a:xfrm>
            <a:off x="4086513" y="2147267"/>
            <a:ext cx="3009600" cy="44205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1pPr>
            <a:lvl2pPr indent="-349250" lvl="1" marL="9144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2pPr>
            <a:lvl3pPr indent="-349250" lvl="2" marL="13716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3pPr>
            <a:lvl4pPr indent="-349250" lvl="3" marL="18288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4pPr>
            <a:lvl5pPr indent="-349250" lvl="4" marL="22860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5pPr>
            <a:lvl6pPr indent="-349250" lvl="5" marL="27432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6pPr>
            <a:lvl7pPr indent="-349250" lvl="6" marL="32004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7pPr>
            <a:lvl8pPr indent="-349250" lvl="7" marL="36576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8pPr>
            <a:lvl9pPr indent="-349250" lvl="8" marL="41148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9pPr>
          </a:lstStyle>
          <a:p/>
        </p:txBody>
      </p:sp>
      <p:sp>
        <p:nvSpPr>
          <p:cNvPr id="193" name="Google Shape;193;g6293b3d42b_1_255"/>
          <p:cNvSpPr txBox="1"/>
          <p:nvPr>
            <p:ph idx="3" type="body"/>
          </p:nvPr>
        </p:nvSpPr>
        <p:spPr>
          <a:xfrm>
            <a:off x="7250328" y="2147267"/>
            <a:ext cx="3009600" cy="44205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1pPr>
            <a:lvl2pPr indent="-349250" lvl="1" marL="9144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2pPr>
            <a:lvl3pPr indent="-349250" lvl="2" marL="13716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3pPr>
            <a:lvl4pPr indent="-349250" lvl="3" marL="18288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4pPr>
            <a:lvl5pPr indent="-349250" lvl="4" marL="22860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5pPr>
            <a:lvl6pPr indent="-349250" lvl="5" marL="27432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6pPr>
            <a:lvl7pPr indent="-349250" lvl="6" marL="32004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7pPr>
            <a:lvl8pPr indent="-349250" lvl="7" marL="36576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8pPr>
            <a:lvl9pPr indent="-349250" lvl="8" marL="4114800" marR="0" rtl="0" algn="l">
              <a:lnSpc>
                <a:spcPct val="100000"/>
              </a:lnSpc>
              <a:spcBef>
                <a:spcPts val="0"/>
              </a:spcBef>
              <a:spcAft>
                <a:spcPts val="0"/>
              </a:spcAft>
              <a:buClr>
                <a:srgbClr val="562457"/>
              </a:buClr>
              <a:buSzPts val="1900"/>
              <a:buFont typeface="Helvetica Neue"/>
              <a:buChar char="▹"/>
              <a:defRPr b="0" i="0" sz="1900" u="none" cap="none" strike="noStrike">
                <a:solidFill>
                  <a:srgbClr val="181818"/>
                </a:solidFill>
                <a:latin typeface="Helvetica Neue"/>
                <a:ea typeface="Helvetica Neue"/>
                <a:cs typeface="Helvetica Neue"/>
                <a:sym typeface="Helvetica Neue"/>
              </a:defRPr>
            </a:lvl9pPr>
          </a:lstStyle>
          <a:p/>
        </p:txBody>
      </p:sp>
      <p:sp>
        <p:nvSpPr>
          <p:cNvPr id="194" name="Google Shape;194;g6293b3d42b_1_255"/>
          <p:cNvSpPr/>
          <p:nvPr/>
        </p:nvSpPr>
        <p:spPr>
          <a:xfrm>
            <a:off x="0" y="0"/>
            <a:ext cx="72300" cy="68580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195" name="Google Shape;195;g6293b3d42b_1_255"/>
          <p:cNvPicPr preferRelativeResize="0"/>
          <p:nvPr/>
        </p:nvPicPr>
        <p:blipFill rotWithShape="1">
          <a:blip r:embed="rId2">
            <a:alphaModFix/>
          </a:blip>
          <a:srcRect b="0" l="0" r="0" t="0"/>
          <a:stretch/>
        </p:blipFill>
        <p:spPr>
          <a:xfrm>
            <a:off x="11117200" y="117367"/>
            <a:ext cx="871600" cy="871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 name="Shape 23"/>
        <p:cNvGrpSpPr/>
        <p:nvPr/>
      </p:nvGrpSpPr>
      <p:grpSpPr>
        <a:xfrm>
          <a:off x="0" y="0"/>
          <a:ext cx="0" cy="0"/>
          <a:chOff x="0" y="0"/>
          <a:chExt cx="0" cy="0"/>
        </a:xfrm>
      </p:grpSpPr>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 only half">
    <p:spTree>
      <p:nvGrpSpPr>
        <p:cNvPr id="196" name="Shape 196"/>
        <p:cNvGrpSpPr/>
        <p:nvPr/>
      </p:nvGrpSpPr>
      <p:grpSpPr>
        <a:xfrm>
          <a:off x="0" y="0"/>
          <a:ext cx="0" cy="0"/>
          <a:chOff x="0" y="0"/>
          <a:chExt cx="0" cy="0"/>
        </a:xfrm>
      </p:grpSpPr>
      <p:sp>
        <p:nvSpPr>
          <p:cNvPr id="197" name="Google Shape;197;g6293b3d42b_1_262"/>
          <p:cNvSpPr txBox="1"/>
          <p:nvPr>
            <p:ph type="title"/>
          </p:nvPr>
        </p:nvSpPr>
        <p:spPr>
          <a:xfrm>
            <a:off x="1125900" y="563333"/>
            <a:ext cx="43023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88398A"/>
              </a:buClr>
              <a:buSzPts val="1900"/>
              <a:buFont typeface="Helvetica Neue"/>
              <a:buNone/>
              <a:defRPr b="1" i="0" sz="3500" u="none" cap="none" strike="noStrike">
                <a:solidFill>
                  <a:srgbClr val="88398A"/>
                </a:solidFill>
                <a:latin typeface="Helvetica Neue"/>
                <a:ea typeface="Helvetica Neue"/>
                <a:cs typeface="Helvetica Neue"/>
                <a:sym typeface="Helvetica Neue"/>
              </a:defRPr>
            </a:lvl1pPr>
            <a:lvl2pPr lvl="1"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2pPr>
            <a:lvl3pPr lvl="2"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3pPr>
            <a:lvl4pPr lvl="3"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4pPr>
            <a:lvl5pPr lvl="4"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5pPr>
            <a:lvl6pPr lvl="5"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6pPr>
            <a:lvl7pPr lvl="6"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7pPr>
            <a:lvl8pPr lvl="7"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8pPr>
            <a:lvl9pPr lvl="8"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9pPr>
          </a:lstStyle>
          <a:p/>
        </p:txBody>
      </p:sp>
      <p:sp>
        <p:nvSpPr>
          <p:cNvPr id="198" name="Google Shape;198;g6293b3d42b_1_262"/>
          <p:cNvSpPr/>
          <p:nvPr/>
        </p:nvSpPr>
        <p:spPr>
          <a:xfrm>
            <a:off x="0" y="0"/>
            <a:ext cx="72300" cy="68580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199" name="Google Shape;199;g6293b3d42b_1_262"/>
          <p:cNvPicPr preferRelativeResize="0"/>
          <p:nvPr/>
        </p:nvPicPr>
        <p:blipFill rotWithShape="1">
          <a:blip r:embed="rId2">
            <a:alphaModFix/>
          </a:blip>
          <a:srcRect b="0" l="0" r="0" t="0"/>
          <a:stretch/>
        </p:blipFill>
        <p:spPr>
          <a:xfrm>
            <a:off x="11117200" y="117367"/>
            <a:ext cx="871600" cy="871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0" name="Shape 200"/>
        <p:cNvGrpSpPr/>
        <p:nvPr/>
      </p:nvGrpSpPr>
      <p:grpSpPr>
        <a:xfrm>
          <a:off x="0" y="0"/>
          <a:ext cx="0" cy="0"/>
          <a:chOff x="0" y="0"/>
          <a:chExt cx="0" cy="0"/>
        </a:xfrm>
      </p:grpSpPr>
      <p:sp>
        <p:nvSpPr>
          <p:cNvPr id="201" name="Google Shape;201;g6293b3d42b_1_266"/>
          <p:cNvSpPr txBox="1"/>
          <p:nvPr>
            <p:ph type="title"/>
          </p:nvPr>
        </p:nvSpPr>
        <p:spPr>
          <a:xfrm>
            <a:off x="922700" y="563333"/>
            <a:ext cx="43023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181818"/>
              </a:buClr>
              <a:buSzPts val="1900"/>
              <a:buFont typeface="Helvetica Neue"/>
              <a:buNone/>
              <a:defRPr b="1" i="0" sz="3500" u="none" cap="none" strike="noStrike">
                <a:solidFill>
                  <a:srgbClr val="181818"/>
                </a:solidFill>
                <a:latin typeface="Helvetica Neue"/>
                <a:ea typeface="Helvetica Neue"/>
                <a:cs typeface="Helvetica Neue"/>
                <a:sym typeface="Helvetica Neue"/>
              </a:defRPr>
            </a:lvl1pPr>
            <a:lvl2pPr lvl="1"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2pPr>
            <a:lvl3pPr lvl="2"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3pPr>
            <a:lvl4pPr lvl="3"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4pPr>
            <a:lvl5pPr lvl="4"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5pPr>
            <a:lvl6pPr lvl="5"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6pPr>
            <a:lvl7pPr lvl="6"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7pPr>
            <a:lvl8pPr lvl="7"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8pPr>
            <a:lvl9pPr lvl="8" rtl="0" algn="l">
              <a:lnSpc>
                <a:spcPct val="100000"/>
              </a:lnSpc>
              <a:spcBef>
                <a:spcPts val="0"/>
              </a:spcBef>
              <a:spcAft>
                <a:spcPts val="0"/>
              </a:spcAft>
              <a:buSzPts val="1900"/>
              <a:buFont typeface="Titillium Web"/>
              <a:buNone/>
              <a:defRPr b="1" sz="3500">
                <a:latin typeface="Titillium Web"/>
                <a:ea typeface="Titillium Web"/>
                <a:cs typeface="Titillium Web"/>
                <a:sym typeface="Titillium Web"/>
              </a:defRPr>
            </a:lvl9pPr>
          </a:lstStyle>
          <a:p/>
        </p:txBody>
      </p:sp>
      <p:sp>
        <p:nvSpPr>
          <p:cNvPr id="202" name="Google Shape;202;g6293b3d42b_1_266"/>
          <p:cNvSpPr/>
          <p:nvPr/>
        </p:nvSpPr>
        <p:spPr>
          <a:xfrm>
            <a:off x="0" y="0"/>
            <a:ext cx="72300" cy="68580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203" name="Google Shape;203;g6293b3d42b_1_266"/>
          <p:cNvPicPr preferRelativeResize="0"/>
          <p:nvPr/>
        </p:nvPicPr>
        <p:blipFill rotWithShape="1">
          <a:blip r:embed="rId2">
            <a:alphaModFix/>
          </a:blip>
          <a:srcRect b="0" l="0" r="0" t="0"/>
          <a:stretch/>
        </p:blipFill>
        <p:spPr>
          <a:xfrm>
            <a:off x="11117200" y="117367"/>
            <a:ext cx="871600" cy="871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4" name="Shape 204"/>
        <p:cNvGrpSpPr/>
        <p:nvPr/>
      </p:nvGrpSpPr>
      <p:grpSpPr>
        <a:xfrm>
          <a:off x="0" y="0"/>
          <a:ext cx="0" cy="0"/>
          <a:chOff x="0" y="0"/>
          <a:chExt cx="0" cy="0"/>
        </a:xfrm>
      </p:grpSpPr>
      <p:sp>
        <p:nvSpPr>
          <p:cNvPr id="205" name="Google Shape;205;g6293b3d42b_1_270"/>
          <p:cNvSpPr/>
          <p:nvPr/>
        </p:nvSpPr>
        <p:spPr>
          <a:xfrm>
            <a:off x="0" y="0"/>
            <a:ext cx="72300" cy="68580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206" name="Google Shape;206;g6293b3d42b_1_270"/>
          <p:cNvPicPr preferRelativeResize="0"/>
          <p:nvPr/>
        </p:nvPicPr>
        <p:blipFill rotWithShape="1">
          <a:blip r:embed="rId2">
            <a:alphaModFix/>
          </a:blip>
          <a:srcRect b="0" l="0" r="0" t="0"/>
          <a:stretch/>
        </p:blipFill>
        <p:spPr>
          <a:xfrm>
            <a:off x="11117200" y="117367"/>
            <a:ext cx="871600" cy="871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 only color">
    <p:spTree>
      <p:nvGrpSpPr>
        <p:cNvPr id="207" name="Shape 207"/>
        <p:cNvGrpSpPr/>
        <p:nvPr/>
      </p:nvGrpSpPr>
      <p:grpSpPr>
        <a:xfrm>
          <a:off x="0" y="0"/>
          <a:ext cx="0" cy="0"/>
          <a:chOff x="0" y="0"/>
          <a:chExt cx="0" cy="0"/>
        </a:xfrm>
      </p:grpSpPr>
      <p:sp>
        <p:nvSpPr>
          <p:cNvPr id="208" name="Google Shape;208;g6293b3d42b_1_273"/>
          <p:cNvSpPr txBox="1"/>
          <p:nvPr>
            <p:ph type="title"/>
          </p:nvPr>
        </p:nvSpPr>
        <p:spPr>
          <a:xfrm>
            <a:off x="1125900" y="563333"/>
            <a:ext cx="43023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88398A"/>
              </a:buClr>
              <a:buSzPts val="1900"/>
              <a:buFont typeface="Helvetica Neue"/>
              <a:buNone/>
              <a:defRPr b="1" i="0" sz="3500" u="none" cap="none" strike="noStrike">
                <a:solidFill>
                  <a:srgbClr val="88398A"/>
                </a:solidFill>
                <a:latin typeface="Helvetica Neue"/>
                <a:ea typeface="Helvetica Neue"/>
                <a:cs typeface="Helvetica Neue"/>
                <a:sym typeface="Helvetica Neue"/>
              </a:defRPr>
            </a:lvl1pPr>
            <a:lvl2pPr lvl="1"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2pPr>
            <a:lvl3pPr lvl="2"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3pPr>
            <a:lvl4pPr lvl="3"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4pPr>
            <a:lvl5pPr lvl="4"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5pPr>
            <a:lvl6pPr lvl="5"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6pPr>
            <a:lvl7pPr lvl="6"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7pPr>
            <a:lvl8pPr lvl="7"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8pPr>
            <a:lvl9pPr lvl="8" rtl="0" algn="l">
              <a:lnSpc>
                <a:spcPct val="100000"/>
              </a:lnSpc>
              <a:spcBef>
                <a:spcPts val="0"/>
              </a:spcBef>
              <a:spcAft>
                <a:spcPts val="0"/>
              </a:spcAft>
              <a:buClr>
                <a:srgbClr val="88398A"/>
              </a:buClr>
              <a:buSzPts val="1900"/>
              <a:buFont typeface="Titillium Web"/>
              <a:buNone/>
              <a:defRPr b="1" sz="3500">
                <a:solidFill>
                  <a:srgbClr val="88398A"/>
                </a:solidFill>
                <a:latin typeface="Titillium Web"/>
                <a:ea typeface="Titillium Web"/>
                <a:cs typeface="Titillium Web"/>
                <a:sym typeface="Titillium Web"/>
              </a:defRPr>
            </a:lvl9pPr>
          </a:lstStyle>
          <a:p/>
        </p:txBody>
      </p:sp>
      <p:sp>
        <p:nvSpPr>
          <p:cNvPr id="209" name="Google Shape;209;g6293b3d42b_1_273"/>
          <p:cNvSpPr/>
          <p:nvPr/>
        </p:nvSpPr>
        <p:spPr>
          <a:xfrm>
            <a:off x="772000" y="772000"/>
            <a:ext cx="72300" cy="9009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210" name="Google Shape;210;g6293b3d42b_1_273"/>
          <p:cNvSpPr/>
          <p:nvPr/>
        </p:nvSpPr>
        <p:spPr>
          <a:xfrm rot="5400000">
            <a:off x="6056233" y="-6065033"/>
            <a:ext cx="81300" cy="121941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211" name="Google Shape;211;g6293b3d42b_1_273"/>
          <p:cNvPicPr preferRelativeResize="0"/>
          <p:nvPr/>
        </p:nvPicPr>
        <p:blipFill rotWithShape="1">
          <a:blip r:embed="rId2">
            <a:alphaModFix/>
          </a:blip>
          <a:srcRect b="0" l="0" r="0" t="0"/>
          <a:stretch/>
        </p:blipFill>
        <p:spPr>
          <a:xfrm>
            <a:off x="10572567" y="248433"/>
            <a:ext cx="1269200" cy="12692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Image background">
    <p:spTree>
      <p:nvGrpSpPr>
        <p:cNvPr id="212" name="Shape 212"/>
        <p:cNvGrpSpPr/>
        <p:nvPr/>
      </p:nvGrpSpPr>
      <p:grpSpPr>
        <a:xfrm>
          <a:off x="0" y="0"/>
          <a:ext cx="0" cy="0"/>
          <a:chOff x="0" y="0"/>
          <a:chExt cx="0" cy="0"/>
        </a:xfrm>
      </p:grpSpPr>
      <p:sp>
        <p:nvSpPr>
          <p:cNvPr id="213" name="Google Shape;213;g6293b3d42b_1_278"/>
          <p:cNvSpPr/>
          <p:nvPr/>
        </p:nvSpPr>
        <p:spPr>
          <a:xfrm>
            <a:off x="0" y="0"/>
            <a:ext cx="72300" cy="68580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214" name="Google Shape;214;g6293b3d42b_1_278"/>
          <p:cNvPicPr preferRelativeResize="0"/>
          <p:nvPr/>
        </p:nvPicPr>
        <p:blipFill rotWithShape="1">
          <a:blip r:embed="rId2">
            <a:alphaModFix/>
          </a:blip>
          <a:srcRect b="0" l="0" r="0" t="0"/>
          <a:stretch/>
        </p:blipFill>
        <p:spPr>
          <a:xfrm>
            <a:off x="11117200" y="117367"/>
            <a:ext cx="871600" cy="871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215" name="Shape 215"/>
        <p:cNvGrpSpPr/>
        <p:nvPr/>
      </p:nvGrpSpPr>
      <p:grpSpPr>
        <a:xfrm>
          <a:off x="0" y="0"/>
          <a:ext cx="0" cy="0"/>
          <a:chOff x="0" y="0"/>
          <a:chExt cx="0" cy="0"/>
        </a:xfrm>
      </p:grpSpPr>
      <p:sp>
        <p:nvSpPr>
          <p:cNvPr id="216" name="Google Shape;216;g6293b3d42b_1_281"/>
          <p:cNvSpPr txBox="1"/>
          <p:nvPr>
            <p:ph idx="1" type="body"/>
          </p:nvPr>
        </p:nvSpPr>
        <p:spPr>
          <a:xfrm>
            <a:off x="844400" y="5714233"/>
            <a:ext cx="10737900" cy="6927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00000"/>
              </a:lnSpc>
              <a:spcBef>
                <a:spcPts val="500"/>
              </a:spcBef>
              <a:spcAft>
                <a:spcPts val="0"/>
              </a:spcAft>
              <a:buClr>
                <a:srgbClr val="562457"/>
              </a:buClr>
              <a:buSzPts val="2400"/>
              <a:buFont typeface="Helvetica Neue"/>
              <a:buNone/>
              <a:defRPr b="0" i="0" sz="1900" u="none" cap="none" strike="noStrike">
                <a:solidFill>
                  <a:srgbClr val="181818"/>
                </a:solidFill>
                <a:latin typeface="Helvetica Neue"/>
                <a:ea typeface="Helvetica Neue"/>
                <a:cs typeface="Helvetica Neue"/>
                <a:sym typeface="Helvetica Neue"/>
              </a:defRPr>
            </a:lvl1pPr>
            <a:lvl2pPr indent="-381000" lvl="1" marL="914400" marR="0" rtl="0" algn="l">
              <a:lnSpc>
                <a:spcPct val="100000"/>
              </a:lnSpc>
              <a:spcBef>
                <a:spcPts val="6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2pPr>
            <a:lvl3pPr indent="-381000" lvl="2" marL="1371600" marR="0" rtl="0" algn="l">
              <a:lnSpc>
                <a:spcPct val="100000"/>
              </a:lnSpc>
              <a:spcBef>
                <a:spcPts val="6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3pPr>
            <a:lvl4pPr indent="-381000" lvl="3" marL="18288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4pPr>
            <a:lvl5pPr indent="-381000" lvl="4" marL="22860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5pPr>
            <a:lvl6pPr indent="-381000" lvl="5" marL="27432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6pPr>
            <a:lvl7pPr indent="-381000" lvl="6" marL="32004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7pPr>
            <a:lvl8pPr indent="-381000" lvl="7" marL="36576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8pPr>
            <a:lvl9pPr indent="-381000" lvl="8" marL="41148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9pPr>
          </a:lstStyle>
          <a:p/>
        </p:txBody>
      </p:sp>
      <p:sp>
        <p:nvSpPr>
          <p:cNvPr id="217" name="Google Shape;217;g6293b3d42b_1_281"/>
          <p:cNvSpPr/>
          <p:nvPr/>
        </p:nvSpPr>
        <p:spPr>
          <a:xfrm>
            <a:off x="0" y="0"/>
            <a:ext cx="72300" cy="6858000"/>
          </a:xfrm>
          <a:prstGeom prst="rect">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download (1).png" id="218" name="Google Shape;218;g6293b3d42b_1_281"/>
          <p:cNvPicPr preferRelativeResize="0"/>
          <p:nvPr/>
        </p:nvPicPr>
        <p:blipFill rotWithShape="1">
          <a:blip r:embed="rId2">
            <a:alphaModFix/>
          </a:blip>
          <a:srcRect b="0" l="0" r="0" t="0"/>
          <a:stretch/>
        </p:blipFill>
        <p:spPr>
          <a:xfrm>
            <a:off x="11117200" y="117367"/>
            <a:ext cx="871600" cy="871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0" name="Shape 2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Google Shape;81;g6293b3d42b_8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g6293b3d42b_8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g6293b3d42b_8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g6293b3d42b_8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g6293b3d42b_8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Google Shape;156;g6293b3d42b_1_221"/>
          <p:cNvSpPr txBox="1"/>
          <p:nvPr>
            <p:ph type="title"/>
          </p:nvPr>
        </p:nvSpPr>
        <p:spPr>
          <a:xfrm>
            <a:off x="1125900" y="563333"/>
            <a:ext cx="43023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181818"/>
              </a:buClr>
              <a:buSzPts val="1900"/>
              <a:buFont typeface="Helvetica Neue"/>
              <a:buNone/>
              <a:defRPr b="1" i="0" sz="35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900"/>
              <a:buFont typeface="Titillium Web"/>
              <a:buNone/>
              <a:defRPr b="1" i="0" sz="35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1900"/>
              <a:buFont typeface="Titillium Web"/>
              <a:buNone/>
              <a:defRPr b="1" i="0" sz="35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1900"/>
              <a:buFont typeface="Titillium Web"/>
              <a:buNone/>
              <a:defRPr b="1" i="0" sz="35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1900"/>
              <a:buFont typeface="Titillium Web"/>
              <a:buNone/>
              <a:defRPr b="1" i="0" sz="35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1900"/>
              <a:buFont typeface="Titillium Web"/>
              <a:buNone/>
              <a:defRPr b="1" i="0" sz="35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1900"/>
              <a:buFont typeface="Titillium Web"/>
              <a:buNone/>
              <a:defRPr b="1" i="0" sz="35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1900"/>
              <a:buFont typeface="Titillium Web"/>
              <a:buNone/>
              <a:defRPr b="1" i="0" sz="35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1900"/>
              <a:buFont typeface="Titillium Web"/>
              <a:buNone/>
              <a:defRPr b="1" i="0" sz="3500" u="none" cap="none" strike="noStrike">
                <a:solidFill>
                  <a:srgbClr val="000000"/>
                </a:solidFill>
                <a:latin typeface="Titillium Web"/>
                <a:ea typeface="Titillium Web"/>
                <a:cs typeface="Titillium Web"/>
                <a:sym typeface="Titillium Web"/>
              </a:defRPr>
            </a:lvl9pPr>
          </a:lstStyle>
          <a:p/>
        </p:txBody>
      </p:sp>
      <p:sp>
        <p:nvSpPr>
          <p:cNvPr id="157" name="Google Shape;157;g6293b3d42b_1_221"/>
          <p:cNvSpPr txBox="1"/>
          <p:nvPr>
            <p:ph idx="1" type="body"/>
          </p:nvPr>
        </p:nvSpPr>
        <p:spPr>
          <a:xfrm>
            <a:off x="965064" y="2115100"/>
            <a:ext cx="8122800" cy="41979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00000"/>
              </a:lnSpc>
              <a:spcBef>
                <a:spcPts val="8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1pPr>
            <a:lvl2pPr indent="-381000" lvl="1" marL="914400" marR="0" rtl="0" algn="l">
              <a:lnSpc>
                <a:spcPct val="100000"/>
              </a:lnSpc>
              <a:spcBef>
                <a:spcPts val="6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2pPr>
            <a:lvl3pPr indent="-381000" lvl="2" marL="1371600" marR="0" rtl="0" algn="l">
              <a:lnSpc>
                <a:spcPct val="100000"/>
              </a:lnSpc>
              <a:spcBef>
                <a:spcPts val="6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3pPr>
            <a:lvl4pPr indent="-381000" lvl="3" marL="18288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4pPr>
            <a:lvl5pPr indent="-381000" lvl="4" marL="22860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5pPr>
            <a:lvl6pPr indent="-381000" lvl="5" marL="27432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6pPr>
            <a:lvl7pPr indent="-381000" lvl="6" marL="32004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7pPr>
            <a:lvl8pPr indent="-381000" lvl="7" marL="36576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8pPr>
            <a:lvl9pPr indent="-381000" lvl="8" marL="4114800" marR="0" rtl="0" algn="l">
              <a:lnSpc>
                <a:spcPct val="100000"/>
              </a:lnSpc>
              <a:spcBef>
                <a:spcPts val="500"/>
              </a:spcBef>
              <a:spcAft>
                <a:spcPts val="0"/>
              </a:spcAft>
              <a:buClr>
                <a:srgbClr val="562457"/>
              </a:buClr>
              <a:buSzPts val="2400"/>
              <a:buFont typeface="Helvetica Neue"/>
              <a:buChar char="▹"/>
              <a:defRPr b="0" i="0" sz="2400" u="none" cap="none" strike="noStrike">
                <a:solidFill>
                  <a:srgbClr val="181818"/>
                </a:solidFill>
                <a:latin typeface="Helvetica Neue"/>
                <a:ea typeface="Helvetica Neue"/>
                <a:cs typeface="Helvetica Neue"/>
                <a:sym typeface="Helvetica Neue"/>
              </a:defRPr>
            </a:lvl9pPr>
          </a:lstStyle>
          <a:p/>
        </p:txBody>
      </p:sp>
      <p:sp>
        <p:nvSpPr>
          <p:cNvPr id="158" name="Google Shape;158;g6293b3d42b_1_221"/>
          <p:cNvSpPr/>
          <p:nvPr/>
        </p:nvSpPr>
        <p:spPr>
          <a:xfrm flipH="1">
            <a:off x="11433324" y="6098900"/>
            <a:ext cx="759300" cy="759300"/>
          </a:xfrm>
          <a:prstGeom prst="rtTriangle">
            <a:avLst/>
          </a:prstGeom>
          <a:solidFill>
            <a:srgbClr val="8839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64.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1.jp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1.jp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6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10.jpg"/><Relationship Id="rId6" Type="http://schemas.openxmlformats.org/officeDocument/2006/relationships/image" Target="../media/image30.jpg"/><Relationship Id="rId7" Type="http://schemas.openxmlformats.org/officeDocument/2006/relationships/image" Target="../media/image13.jp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1.jp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7.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5.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0.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7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6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5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6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4.jpg"/><Relationship Id="rId4" Type="http://schemas.openxmlformats.org/officeDocument/2006/relationships/hyperlink" Target="https://www.facebook.com/7NEWSMelbourne/videos/10153514114084301/"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hyperlink" Target="https://www2.health.vic.gov.au/public-health/food-safety/food-safety-information-for-consumers/complaints" TargetMode="External"/><Relationship Id="rId4" Type="http://schemas.openxmlformats.org/officeDocument/2006/relationships/hyperlink" Target="https://www.melbourne.vic.gov.au/community/health-support-services/health-services/Pages/food-safety.aspx" TargetMode="External"/><Relationship Id="rId5" Type="http://schemas.openxmlformats.org/officeDocument/2006/relationships/hyperlink" Target="https://www1.health.gov.au/internet/main/publishing.nsf/Content/cdnareport.ht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0" Type="http://schemas.openxmlformats.org/officeDocument/2006/relationships/image" Target="../media/image59.jpg"/><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54.jpg"/><Relationship Id="rId4" Type="http://schemas.openxmlformats.org/officeDocument/2006/relationships/image" Target="../media/image53.png"/><Relationship Id="rId9"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62.png"/><Relationship Id="rId7" Type="http://schemas.openxmlformats.org/officeDocument/2006/relationships/image" Target="../media/image56.png"/><Relationship Id="rId8" Type="http://schemas.openxmlformats.org/officeDocument/2006/relationships/image" Target="../media/image5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7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40.png"/><Relationship Id="rId6" Type="http://schemas.openxmlformats.org/officeDocument/2006/relationships/image" Target="../media/image12.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5" name="Shape 225"/>
        <p:cNvGrpSpPr/>
        <p:nvPr/>
      </p:nvGrpSpPr>
      <p:grpSpPr>
        <a:xfrm>
          <a:off x="0" y="0"/>
          <a:ext cx="0" cy="0"/>
          <a:chOff x="0" y="0"/>
          <a:chExt cx="0" cy="0"/>
        </a:xfrm>
      </p:grpSpPr>
      <p:pic>
        <p:nvPicPr>
          <p:cNvPr id="226" name="Google Shape;226;g6293b3d42b_8_75"/>
          <p:cNvPicPr preferRelativeResize="0"/>
          <p:nvPr/>
        </p:nvPicPr>
        <p:blipFill rotWithShape="1">
          <a:blip r:embed="rId3">
            <a:alphaModFix/>
          </a:blip>
          <a:srcRect b="0" l="0" r="0" t="0"/>
          <a:stretch/>
        </p:blipFill>
        <p:spPr>
          <a:xfrm>
            <a:off x="9948266" y="3350869"/>
            <a:ext cx="1782462" cy="1974793"/>
          </a:xfrm>
          <a:prstGeom prst="rect">
            <a:avLst/>
          </a:prstGeom>
          <a:noFill/>
          <a:ln>
            <a:noFill/>
          </a:ln>
        </p:spPr>
      </p:pic>
      <p:pic>
        <p:nvPicPr>
          <p:cNvPr id="227" name="Google Shape;227;g6293b3d42b_8_75"/>
          <p:cNvPicPr preferRelativeResize="0"/>
          <p:nvPr/>
        </p:nvPicPr>
        <p:blipFill rotWithShape="1">
          <a:blip r:embed="rId4">
            <a:alphaModFix/>
          </a:blip>
          <a:srcRect b="0" l="0" r="0" t="0"/>
          <a:stretch/>
        </p:blipFill>
        <p:spPr>
          <a:xfrm>
            <a:off x="0" y="1385"/>
            <a:ext cx="12164290" cy="3253047"/>
          </a:xfrm>
          <a:prstGeom prst="rect">
            <a:avLst/>
          </a:prstGeom>
          <a:noFill/>
          <a:ln>
            <a:noFill/>
          </a:ln>
        </p:spPr>
      </p:pic>
      <p:sp>
        <p:nvSpPr>
          <p:cNvPr id="228" name="Google Shape;228;g6293b3d42b_8_75"/>
          <p:cNvSpPr txBox="1"/>
          <p:nvPr>
            <p:ph type="ctrTitle"/>
          </p:nvPr>
        </p:nvSpPr>
        <p:spPr>
          <a:xfrm>
            <a:off x="2874393" y="4798010"/>
            <a:ext cx="6415500" cy="203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Font typeface="Anton"/>
              <a:buNone/>
            </a:pPr>
            <a:r>
              <a:rPr b="1" lang="en-US" sz="5000">
                <a:latin typeface="Helvetica Neue"/>
                <a:ea typeface="Helvetica Neue"/>
                <a:cs typeface="Helvetica Neue"/>
                <a:sym typeface="Helvetica Neue"/>
              </a:rPr>
              <a:t>Become a DISEASE DETECTIVE</a:t>
            </a:r>
            <a:br>
              <a:rPr b="1" lang="en-US" sz="5000">
                <a:latin typeface="Helvetica Neue"/>
                <a:ea typeface="Helvetica Neue"/>
                <a:cs typeface="Helvetica Neue"/>
                <a:sym typeface="Helvetica Neue"/>
              </a:rPr>
            </a:br>
            <a:br>
              <a:rPr b="1" lang="en-US" sz="5000">
                <a:latin typeface="Helvetica Neue"/>
                <a:ea typeface="Helvetica Neue"/>
                <a:cs typeface="Helvetica Neue"/>
                <a:sym typeface="Helvetica Neue"/>
              </a:rPr>
            </a:br>
            <a:r>
              <a:rPr b="1" lang="en-US" sz="5000">
                <a:latin typeface="Helvetica Neue"/>
                <a:ea typeface="Helvetica Neue"/>
                <a:cs typeface="Helvetica Neue"/>
                <a:sym typeface="Helvetica Neue"/>
              </a:rPr>
              <a:t>SOLVE AN OUTBREAK!</a:t>
            </a:r>
            <a:endParaRPr>
              <a:latin typeface="Helvetica Neue"/>
              <a:ea typeface="Helvetica Neue"/>
              <a:cs typeface="Helvetica Neue"/>
              <a:sym typeface="Helvetica Neue"/>
            </a:endParaRPr>
          </a:p>
        </p:txBody>
      </p:sp>
      <p:pic>
        <p:nvPicPr>
          <p:cNvPr descr="A drawing of a cartoon character&#10;&#10;Description generated with very high confidence" id="229" name="Google Shape;229;g6293b3d42b_8_75"/>
          <p:cNvPicPr preferRelativeResize="0"/>
          <p:nvPr/>
        </p:nvPicPr>
        <p:blipFill rotWithShape="1">
          <a:blip r:embed="rId5">
            <a:alphaModFix/>
          </a:blip>
          <a:srcRect b="0" l="0" r="0" t="0"/>
          <a:stretch/>
        </p:blipFill>
        <p:spPr>
          <a:xfrm>
            <a:off x="-2117" y="3255282"/>
            <a:ext cx="2858709" cy="3595007"/>
          </a:xfrm>
          <a:prstGeom prst="rect">
            <a:avLst/>
          </a:prstGeom>
          <a:noFill/>
          <a:ln>
            <a:noFill/>
          </a:ln>
        </p:spPr>
      </p:pic>
      <p:pic>
        <p:nvPicPr>
          <p:cNvPr id="230" name="Google Shape;230;g6293b3d42b_8_75"/>
          <p:cNvPicPr preferRelativeResize="0"/>
          <p:nvPr/>
        </p:nvPicPr>
        <p:blipFill rotWithShape="1">
          <a:blip r:embed="rId6">
            <a:alphaModFix/>
          </a:blip>
          <a:srcRect b="0" l="0" r="0" t="0"/>
          <a:stretch/>
        </p:blipFill>
        <p:spPr>
          <a:xfrm>
            <a:off x="9244036" y="5913211"/>
            <a:ext cx="2920254" cy="957262"/>
          </a:xfrm>
          <a:prstGeom prst="rect">
            <a:avLst/>
          </a:prstGeom>
          <a:noFill/>
          <a:ln>
            <a:noFill/>
          </a:ln>
        </p:spPr>
      </p:pic>
      <p:pic>
        <p:nvPicPr>
          <p:cNvPr descr="13-twitter-logo-vector-png-free-cliparts-that-you-can-download-to-you-Km878c-clipart.png" id="231" name="Google Shape;231;g6293b3d42b_8_75"/>
          <p:cNvPicPr preferRelativeResize="0"/>
          <p:nvPr/>
        </p:nvPicPr>
        <p:blipFill rotWithShape="1">
          <a:blip r:embed="rId7">
            <a:alphaModFix/>
          </a:blip>
          <a:srcRect b="0" l="0" r="0" t="0"/>
          <a:stretch/>
        </p:blipFill>
        <p:spPr>
          <a:xfrm>
            <a:off x="9894100" y="5299500"/>
            <a:ext cx="335026" cy="335026"/>
          </a:xfrm>
          <a:prstGeom prst="rect">
            <a:avLst/>
          </a:prstGeom>
          <a:noFill/>
          <a:ln>
            <a:noFill/>
          </a:ln>
        </p:spPr>
      </p:pic>
      <p:sp>
        <p:nvSpPr>
          <p:cNvPr id="232" name="Google Shape;232;g6293b3d42b_8_75"/>
          <p:cNvSpPr txBox="1"/>
          <p:nvPr/>
        </p:nvSpPr>
        <p:spPr>
          <a:xfrm>
            <a:off x="10124800" y="5221475"/>
            <a:ext cx="2602200" cy="49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latin typeface="Helvetica Neue"/>
                <a:ea typeface="Helvetica Neue"/>
                <a:cs typeface="Helvetica Neue"/>
                <a:sym typeface="Helvetica Neue"/>
              </a:rPr>
              <a:t>@RLadiesMelb</a:t>
            </a:r>
            <a:endParaRPr b="1" sz="18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descr="Screen Shot 2017-10-25 at 2.04.21 PM.png" id="318" name="Google Shape;318;g6293b3d42b_1_50"/>
          <p:cNvPicPr preferRelativeResize="0"/>
          <p:nvPr/>
        </p:nvPicPr>
        <p:blipFill>
          <a:blip r:embed="rId3">
            <a:alphaModFix/>
          </a:blip>
          <a:stretch>
            <a:fillRect/>
          </a:stretch>
        </p:blipFill>
        <p:spPr>
          <a:xfrm>
            <a:off x="8477428" y="3000461"/>
            <a:ext cx="2494133" cy="3008434"/>
          </a:xfrm>
          <a:prstGeom prst="rect">
            <a:avLst/>
          </a:prstGeom>
          <a:noFill/>
          <a:ln>
            <a:noFill/>
          </a:ln>
        </p:spPr>
      </p:pic>
      <p:sp>
        <p:nvSpPr>
          <p:cNvPr id="319" name="Google Shape;319;g6293b3d42b_1_50"/>
          <p:cNvSpPr txBox="1"/>
          <p:nvPr/>
        </p:nvSpPr>
        <p:spPr>
          <a:xfrm>
            <a:off x="676467" y="365333"/>
            <a:ext cx="9742500" cy="68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88398A"/>
                </a:solidFill>
                <a:latin typeface="Helvetica Neue"/>
                <a:ea typeface="Helvetica Neue"/>
                <a:cs typeface="Helvetica Neue"/>
                <a:sym typeface="Helvetica Neue"/>
              </a:rPr>
              <a:t>You can find us...</a:t>
            </a:r>
            <a:endParaRPr sz="1900"/>
          </a:p>
        </p:txBody>
      </p:sp>
      <p:sp>
        <p:nvSpPr>
          <p:cNvPr id="320" name="Google Shape;320;g6293b3d42b_1_50"/>
          <p:cNvSpPr txBox="1"/>
          <p:nvPr/>
        </p:nvSpPr>
        <p:spPr>
          <a:xfrm>
            <a:off x="2255133" y="1347133"/>
            <a:ext cx="6696300" cy="64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700">
                <a:solidFill>
                  <a:srgbClr val="88398A"/>
                </a:solidFill>
                <a:latin typeface="Helvetica Neue"/>
                <a:ea typeface="Helvetica Neue"/>
                <a:cs typeface="Helvetica Neue"/>
                <a:sym typeface="Helvetica Neue"/>
              </a:rPr>
              <a:t>On</a:t>
            </a:r>
            <a:r>
              <a:rPr b="1" lang="en-US" sz="2700">
                <a:solidFill>
                  <a:srgbClr val="88398A"/>
                </a:solidFill>
                <a:latin typeface="Helvetica Neue"/>
                <a:ea typeface="Helvetica Neue"/>
                <a:cs typeface="Helvetica Neue"/>
                <a:sym typeface="Helvetica Neue"/>
              </a:rPr>
              <a:t> GitHub </a:t>
            </a:r>
            <a:r>
              <a:rPr lang="en-US" sz="2700">
                <a:solidFill>
                  <a:srgbClr val="88398A"/>
                </a:solidFill>
                <a:latin typeface="Helvetica Neue"/>
                <a:ea typeface="Helvetica Neue"/>
                <a:cs typeface="Helvetica Neue"/>
                <a:sym typeface="Helvetica Neue"/>
              </a:rPr>
              <a:t>to find all the</a:t>
            </a:r>
            <a:r>
              <a:rPr b="1" lang="en-US" sz="2700">
                <a:solidFill>
                  <a:srgbClr val="88398A"/>
                </a:solidFill>
                <a:latin typeface="Helvetica Neue"/>
                <a:ea typeface="Helvetica Neue"/>
                <a:cs typeface="Helvetica Neue"/>
                <a:sym typeface="Helvetica Neue"/>
              </a:rPr>
              <a:t> materials </a:t>
            </a:r>
            <a:r>
              <a:rPr lang="en-US" sz="2700">
                <a:solidFill>
                  <a:srgbClr val="88398A"/>
                </a:solidFill>
                <a:latin typeface="Helvetica Neue"/>
                <a:ea typeface="Helvetica Neue"/>
                <a:cs typeface="Helvetica Neue"/>
                <a:sym typeface="Helvetica Neue"/>
              </a:rPr>
              <a:t>and</a:t>
            </a:r>
            <a:r>
              <a:rPr b="1" lang="en-US" sz="2700">
                <a:solidFill>
                  <a:srgbClr val="88398A"/>
                </a:solidFill>
                <a:latin typeface="Helvetica Neue"/>
                <a:ea typeface="Helvetica Neue"/>
                <a:cs typeface="Helvetica Neue"/>
                <a:sym typeface="Helvetica Neue"/>
              </a:rPr>
              <a:t> speakers of past events!</a:t>
            </a:r>
            <a:endParaRPr b="1" sz="2700">
              <a:solidFill>
                <a:srgbClr val="88398A"/>
              </a:solidFill>
              <a:latin typeface="Helvetica Neue"/>
              <a:ea typeface="Helvetica Neue"/>
              <a:cs typeface="Helvetica Neue"/>
              <a:sym typeface="Helvetica Neue"/>
            </a:endParaRPr>
          </a:p>
        </p:txBody>
      </p:sp>
      <p:pic>
        <p:nvPicPr>
          <p:cNvPr id="321" name="Google Shape;321;g6293b3d42b_1_50"/>
          <p:cNvPicPr preferRelativeResize="0"/>
          <p:nvPr/>
        </p:nvPicPr>
        <p:blipFill>
          <a:blip r:embed="rId4">
            <a:alphaModFix/>
          </a:blip>
          <a:stretch>
            <a:fillRect/>
          </a:stretch>
        </p:blipFill>
        <p:spPr>
          <a:xfrm>
            <a:off x="1949367" y="2520400"/>
            <a:ext cx="5469702" cy="3935367"/>
          </a:xfrm>
          <a:prstGeom prst="rect">
            <a:avLst/>
          </a:prstGeom>
          <a:noFill/>
          <a:ln>
            <a:noFill/>
          </a:ln>
        </p:spPr>
      </p:pic>
      <p:pic>
        <p:nvPicPr>
          <p:cNvPr id="322" name="Google Shape;322;g6293b3d42b_1_50"/>
          <p:cNvPicPr preferRelativeResize="0"/>
          <p:nvPr/>
        </p:nvPicPr>
        <p:blipFill>
          <a:blip r:embed="rId5">
            <a:alphaModFix/>
          </a:blip>
          <a:stretch>
            <a:fillRect/>
          </a:stretch>
        </p:blipFill>
        <p:spPr>
          <a:xfrm>
            <a:off x="10094367" y="5216833"/>
            <a:ext cx="780908" cy="687200"/>
          </a:xfrm>
          <a:prstGeom prst="rect">
            <a:avLst/>
          </a:prstGeom>
          <a:noFill/>
          <a:ln>
            <a:noFill/>
          </a:ln>
        </p:spPr>
      </p:pic>
      <p:sp>
        <p:nvSpPr>
          <p:cNvPr id="323" name="Google Shape;323;g6293b3d42b_1_50"/>
          <p:cNvSpPr txBox="1"/>
          <p:nvPr/>
        </p:nvSpPr>
        <p:spPr>
          <a:xfrm>
            <a:off x="7969933" y="2397367"/>
            <a:ext cx="3997500" cy="821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900">
                <a:solidFill>
                  <a:srgbClr val="88398A"/>
                </a:solidFill>
              </a:rPr>
              <a:t>https://github.com/R-LadiesAU</a:t>
            </a:r>
            <a:endParaRPr b="1" sz="1900">
              <a:solidFill>
                <a:srgbClr val="88398A"/>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g6293b3d42b_8_85"/>
          <p:cNvSpPr txBox="1"/>
          <p:nvPr>
            <p:ph type="title"/>
          </p:nvPr>
        </p:nvSpPr>
        <p:spPr>
          <a:xfrm>
            <a:off x="838200" y="1116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nton"/>
              <a:buNone/>
            </a:pPr>
            <a:r>
              <a:rPr lang="en-US">
                <a:latin typeface="Oswald Regular"/>
                <a:ea typeface="Oswald Regular"/>
                <a:cs typeface="Oswald Regular"/>
                <a:sym typeface="Oswald Regular"/>
              </a:rPr>
              <a:t>TODAY’S WORKSHOP:</a:t>
            </a:r>
            <a:endParaRPr>
              <a:latin typeface="Oswald Regular"/>
              <a:ea typeface="Oswald Regular"/>
              <a:cs typeface="Oswald Regular"/>
              <a:sym typeface="Oswald Regular"/>
            </a:endParaRPr>
          </a:p>
        </p:txBody>
      </p:sp>
      <p:sp>
        <p:nvSpPr>
          <p:cNvPr id="330" name="Google Shape;330;g6293b3d42b_8_85"/>
          <p:cNvSpPr txBox="1"/>
          <p:nvPr>
            <p:ph idx="1" type="body"/>
          </p:nvPr>
        </p:nvSpPr>
        <p:spPr>
          <a:xfrm>
            <a:off x="838200" y="1631825"/>
            <a:ext cx="10515600" cy="4351200"/>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3500"/>
              <a:buFont typeface="Avenir"/>
              <a:buAutoNum type="arabicPeriod"/>
            </a:pPr>
            <a:r>
              <a:rPr lang="en-US" sz="3500">
                <a:latin typeface="Helvetica Neue"/>
                <a:ea typeface="Helvetica Neue"/>
                <a:cs typeface="Helvetica Neue"/>
                <a:sym typeface="Helvetica Neue"/>
              </a:rPr>
              <a:t>What are </a:t>
            </a:r>
            <a:r>
              <a:rPr b="1" lang="en-US" sz="3500">
                <a:solidFill>
                  <a:srgbClr val="E69138"/>
                </a:solidFill>
                <a:latin typeface="Helvetica Neue"/>
                <a:ea typeface="Helvetica Neue"/>
                <a:cs typeface="Helvetica Neue"/>
                <a:sym typeface="Helvetica Neue"/>
              </a:rPr>
              <a:t>outbreaks</a:t>
            </a:r>
            <a:r>
              <a:rPr lang="en-US" sz="3500">
                <a:latin typeface="Helvetica Neue"/>
                <a:ea typeface="Helvetica Neue"/>
                <a:cs typeface="Helvetica Neue"/>
                <a:sym typeface="Helvetica Neue"/>
              </a:rPr>
              <a:t> and who are </a:t>
            </a:r>
            <a:r>
              <a:rPr b="1" lang="en-US" sz="3500">
                <a:solidFill>
                  <a:srgbClr val="E69138"/>
                </a:solidFill>
                <a:latin typeface="Helvetica Neue"/>
                <a:ea typeface="Helvetica Neue"/>
                <a:cs typeface="Helvetica Neue"/>
                <a:sym typeface="Helvetica Neue"/>
              </a:rPr>
              <a:t>disease detectives</a:t>
            </a:r>
            <a:r>
              <a:rPr lang="en-US" sz="3500">
                <a:latin typeface="Helvetica Neue"/>
                <a:ea typeface="Helvetica Neue"/>
                <a:cs typeface="Helvetica Neue"/>
                <a:sym typeface="Helvetica Neue"/>
              </a:rPr>
              <a:t>?</a:t>
            </a:r>
            <a:endParaRPr sz="3500">
              <a:latin typeface="Helvetica Neue"/>
              <a:ea typeface="Helvetica Neue"/>
              <a:cs typeface="Helvetica Neue"/>
              <a:sym typeface="Helvetica Neue"/>
            </a:endParaRPr>
          </a:p>
          <a:p>
            <a:pPr indent="0" lvl="0" marL="228600" rtl="0" algn="l">
              <a:lnSpc>
                <a:spcPct val="90000"/>
              </a:lnSpc>
              <a:spcBef>
                <a:spcPts val="0"/>
              </a:spcBef>
              <a:spcAft>
                <a:spcPts val="0"/>
              </a:spcAft>
              <a:buNone/>
            </a:pPr>
            <a:r>
              <a:t/>
            </a:r>
            <a:endParaRPr b="1" sz="3500">
              <a:latin typeface="Helvetica Neue"/>
              <a:ea typeface="Helvetica Neue"/>
              <a:cs typeface="Helvetica Neue"/>
              <a:sym typeface="Helvetica Neue"/>
            </a:endParaRPr>
          </a:p>
          <a:p>
            <a:pPr indent="-514350" lvl="0" marL="514350" rtl="0" algn="l">
              <a:lnSpc>
                <a:spcPct val="90000"/>
              </a:lnSpc>
              <a:spcBef>
                <a:spcPts val="1000"/>
              </a:spcBef>
              <a:spcAft>
                <a:spcPts val="0"/>
              </a:spcAft>
              <a:buClr>
                <a:schemeClr val="dk1"/>
              </a:buClr>
              <a:buSzPts val="3500"/>
              <a:buFont typeface="Helvetica Neue"/>
              <a:buAutoNum type="arabicPeriod"/>
            </a:pPr>
            <a:r>
              <a:rPr lang="en-US" sz="3500">
                <a:latin typeface="Helvetica Neue"/>
                <a:ea typeface="Helvetica Neue"/>
                <a:cs typeface="Helvetica Neue"/>
                <a:sym typeface="Helvetica Neue"/>
              </a:rPr>
              <a:t>Learn </a:t>
            </a:r>
            <a:r>
              <a:rPr b="1" lang="en-US" sz="3500">
                <a:solidFill>
                  <a:srgbClr val="674EA7"/>
                </a:solidFill>
                <a:latin typeface="Helvetica Neue"/>
                <a:ea typeface="Helvetica Neue"/>
                <a:cs typeface="Helvetica Neue"/>
                <a:sym typeface="Helvetica Neue"/>
              </a:rPr>
              <a:t>how to code using R</a:t>
            </a:r>
            <a:endParaRPr b="1" sz="3500">
              <a:solidFill>
                <a:srgbClr val="674EA7"/>
              </a:solidFill>
              <a:latin typeface="Helvetica Neue"/>
              <a:ea typeface="Helvetica Neue"/>
              <a:cs typeface="Helvetica Neue"/>
              <a:sym typeface="Helvetica Neue"/>
            </a:endParaRPr>
          </a:p>
          <a:p>
            <a:pPr indent="0" lvl="0" marL="228600" rtl="0" algn="l">
              <a:lnSpc>
                <a:spcPct val="90000"/>
              </a:lnSpc>
              <a:spcBef>
                <a:spcPts val="1000"/>
              </a:spcBef>
              <a:spcAft>
                <a:spcPts val="0"/>
              </a:spcAft>
              <a:buNone/>
            </a:pPr>
            <a:r>
              <a:t/>
            </a:r>
            <a:endParaRPr sz="3500">
              <a:latin typeface="Helvetica Neue"/>
              <a:ea typeface="Helvetica Neue"/>
              <a:cs typeface="Helvetica Neue"/>
              <a:sym typeface="Helvetica Neue"/>
            </a:endParaRPr>
          </a:p>
          <a:p>
            <a:pPr indent="-514350" lvl="0" marL="514350" rtl="0" algn="l">
              <a:lnSpc>
                <a:spcPct val="90000"/>
              </a:lnSpc>
              <a:spcBef>
                <a:spcPts val="1000"/>
              </a:spcBef>
              <a:spcAft>
                <a:spcPts val="0"/>
              </a:spcAft>
              <a:buClr>
                <a:schemeClr val="dk1"/>
              </a:buClr>
              <a:buSzPts val="3500"/>
              <a:buFont typeface="Helvetica Neue"/>
              <a:buAutoNum type="arabicPeriod"/>
            </a:pPr>
            <a:r>
              <a:rPr b="1" lang="en-US" sz="3500">
                <a:solidFill>
                  <a:srgbClr val="6AA84F"/>
                </a:solidFill>
                <a:latin typeface="Helvetica Neue"/>
                <a:ea typeface="Helvetica Neue"/>
                <a:cs typeface="Helvetica Neue"/>
                <a:sym typeface="Helvetica Neue"/>
              </a:rPr>
              <a:t>Disease detective activity</a:t>
            </a:r>
            <a:endParaRPr b="1">
              <a:solidFill>
                <a:srgbClr val="6AA84F"/>
              </a:solidFill>
              <a:latin typeface="Helvetica Neue"/>
              <a:ea typeface="Helvetica Neue"/>
              <a:cs typeface="Helvetica Neue"/>
              <a:sym typeface="Helvetica Neue"/>
            </a:endParaRPr>
          </a:p>
          <a:p>
            <a:pPr indent="-228600" lvl="1" marL="685800" rtl="0" algn="l">
              <a:lnSpc>
                <a:spcPct val="90000"/>
              </a:lnSpc>
              <a:spcBef>
                <a:spcPts val="500"/>
              </a:spcBef>
              <a:spcAft>
                <a:spcPts val="0"/>
              </a:spcAft>
              <a:buClr>
                <a:schemeClr val="dk1"/>
              </a:buClr>
              <a:buSzPts val="3000"/>
              <a:buFont typeface="Helvetica Neue"/>
              <a:buChar char="•"/>
            </a:pPr>
            <a:r>
              <a:rPr lang="en-US" sz="3000">
                <a:latin typeface="Helvetica Neue"/>
                <a:ea typeface="Helvetica Neue"/>
                <a:cs typeface="Helvetica Neue"/>
                <a:sym typeface="Helvetica Neue"/>
              </a:rPr>
              <a:t>An outbreak has occurred at your school</a:t>
            </a:r>
            <a:endParaRPr>
              <a:latin typeface="Helvetica Neue"/>
              <a:ea typeface="Helvetica Neue"/>
              <a:cs typeface="Helvetica Neue"/>
              <a:sym typeface="Helvetica Neue"/>
            </a:endParaRPr>
          </a:p>
          <a:p>
            <a:pPr indent="-228600" lvl="1" marL="685800" rtl="0" algn="l">
              <a:lnSpc>
                <a:spcPct val="90000"/>
              </a:lnSpc>
              <a:spcBef>
                <a:spcPts val="500"/>
              </a:spcBef>
              <a:spcAft>
                <a:spcPts val="0"/>
              </a:spcAft>
              <a:buClr>
                <a:schemeClr val="dk1"/>
              </a:buClr>
              <a:buSzPts val="3000"/>
              <a:buFont typeface="Helvetica Neue"/>
              <a:buChar char="•"/>
            </a:pPr>
            <a:r>
              <a:rPr lang="en-US" sz="3000">
                <a:latin typeface="Helvetica Neue"/>
                <a:ea typeface="Helvetica Neue"/>
                <a:cs typeface="Helvetica Neue"/>
                <a:sym typeface="Helvetica Neue"/>
              </a:rPr>
              <a:t>Use your R skills to become a disease detective and see if you can pinpoint the cause of the outbreak</a:t>
            </a:r>
            <a:endParaRPr>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g6293b3d42b_8_91"/>
          <p:cNvSpPr txBox="1"/>
          <p:nvPr>
            <p:ph type="title"/>
          </p:nvPr>
        </p:nvSpPr>
        <p:spPr>
          <a:xfrm>
            <a:off x="832104" y="18886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Font typeface="Anton"/>
              <a:buNone/>
            </a:pPr>
            <a:r>
              <a:rPr lang="en-US" sz="5000">
                <a:latin typeface="Oswald Regular"/>
                <a:ea typeface="Oswald Regular"/>
                <a:cs typeface="Oswald Regular"/>
                <a:sym typeface="Oswald Regular"/>
              </a:rPr>
              <a:t>What is a disease OUTBREAK?</a:t>
            </a:r>
            <a:endParaRPr>
              <a:latin typeface="Oswald Regular"/>
              <a:ea typeface="Oswald Regular"/>
              <a:cs typeface="Oswald Regular"/>
              <a:sym typeface="Oswald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g6293b3d42b_8_96"/>
          <p:cNvSpPr txBox="1"/>
          <p:nvPr>
            <p:ph type="title"/>
          </p:nvPr>
        </p:nvSpPr>
        <p:spPr>
          <a:xfrm>
            <a:off x="832104" y="18886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Font typeface="Anton"/>
              <a:buNone/>
            </a:pPr>
            <a:r>
              <a:rPr lang="en-US" sz="5000">
                <a:latin typeface="Oswald Regular"/>
                <a:ea typeface="Oswald Regular"/>
                <a:cs typeface="Oswald Regular"/>
                <a:sym typeface="Oswald Regular"/>
              </a:rPr>
              <a:t>What is a disease OUTBREAK?</a:t>
            </a:r>
            <a:endParaRPr>
              <a:latin typeface="Oswald Regular"/>
              <a:ea typeface="Oswald Regular"/>
              <a:cs typeface="Oswald Regular"/>
              <a:sym typeface="Oswald Regular"/>
            </a:endParaRPr>
          </a:p>
        </p:txBody>
      </p:sp>
      <p:sp>
        <p:nvSpPr>
          <p:cNvPr id="342" name="Google Shape;342;g6293b3d42b_8_96"/>
          <p:cNvSpPr txBox="1"/>
          <p:nvPr>
            <p:ph idx="1" type="body"/>
          </p:nvPr>
        </p:nvSpPr>
        <p:spPr>
          <a:xfrm>
            <a:off x="329184" y="1814406"/>
            <a:ext cx="11521500" cy="37347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3000"/>
              <a:buNone/>
            </a:pPr>
            <a:r>
              <a:rPr lang="en-US" sz="3000">
                <a:latin typeface="Helvetica Neue"/>
                <a:ea typeface="Helvetica Neue"/>
                <a:cs typeface="Helvetica Neue"/>
                <a:sym typeface="Helvetica Neue"/>
              </a:rPr>
              <a:t>A </a:t>
            </a:r>
            <a:r>
              <a:rPr b="1" lang="en-US" sz="3000">
                <a:solidFill>
                  <a:srgbClr val="E69138"/>
                </a:solidFill>
                <a:latin typeface="Helvetica Neue"/>
                <a:ea typeface="Helvetica Neue"/>
                <a:cs typeface="Helvetica Neue"/>
                <a:sym typeface="Helvetica Neue"/>
              </a:rPr>
              <a:t>disease outbreak</a:t>
            </a:r>
            <a:r>
              <a:rPr b="1" lang="en-US" sz="3000">
                <a:latin typeface="Helvetica Neue"/>
                <a:ea typeface="Helvetica Neue"/>
                <a:cs typeface="Helvetica Neue"/>
                <a:sym typeface="Helvetica Neue"/>
              </a:rPr>
              <a:t> </a:t>
            </a:r>
            <a:r>
              <a:rPr lang="en-US" sz="3000">
                <a:latin typeface="Helvetica Neue"/>
                <a:ea typeface="Helvetica Neue"/>
                <a:cs typeface="Helvetica Neue"/>
                <a:sym typeface="Helvetica Neue"/>
              </a:rPr>
              <a:t>is the occurrence of cases of disease in </a:t>
            </a:r>
            <a:r>
              <a:rPr b="1" lang="en-US" sz="3000">
                <a:solidFill>
                  <a:srgbClr val="E69138"/>
                </a:solidFill>
                <a:latin typeface="Helvetica Neue"/>
                <a:ea typeface="Helvetica Neue"/>
                <a:cs typeface="Helvetica Neue"/>
                <a:sym typeface="Helvetica Neue"/>
              </a:rPr>
              <a:t>excess</a:t>
            </a:r>
            <a:r>
              <a:rPr lang="en-US" sz="3000">
                <a:latin typeface="Helvetica Neue"/>
                <a:ea typeface="Helvetica Neue"/>
                <a:cs typeface="Helvetica Neue"/>
                <a:sym typeface="Helvetica Neue"/>
              </a:rPr>
              <a:t> of what would normally be expected in a defined community, geographical area or season. </a:t>
            </a:r>
            <a:endParaRPr>
              <a:latin typeface="Helvetica Neue"/>
              <a:ea typeface="Helvetica Neue"/>
              <a:cs typeface="Helvetica Neue"/>
              <a:sym typeface="Helvetica Neue"/>
            </a:endParaRPr>
          </a:p>
          <a:p>
            <a:pPr indent="-38100" lvl="0" marL="228600" rtl="0" algn="just">
              <a:lnSpc>
                <a:spcPct val="90000"/>
              </a:lnSpc>
              <a:spcBef>
                <a:spcPts val="1000"/>
              </a:spcBef>
              <a:spcAft>
                <a:spcPts val="0"/>
              </a:spcAft>
              <a:buClr>
                <a:schemeClr val="dk1"/>
              </a:buClr>
              <a:buSzPts val="3000"/>
              <a:buNone/>
            </a:pPr>
            <a:r>
              <a:t/>
            </a:r>
            <a:endParaRPr sz="3000">
              <a:latin typeface="Helvetica Neue"/>
              <a:ea typeface="Helvetica Neue"/>
              <a:cs typeface="Helvetica Neue"/>
              <a:sym typeface="Helvetica Neue"/>
            </a:endParaRPr>
          </a:p>
          <a:p>
            <a:pPr indent="0" lvl="0" marL="0" rtl="0" algn="just">
              <a:lnSpc>
                <a:spcPct val="90000"/>
              </a:lnSpc>
              <a:spcBef>
                <a:spcPts val="1000"/>
              </a:spcBef>
              <a:spcAft>
                <a:spcPts val="0"/>
              </a:spcAft>
              <a:buClr>
                <a:schemeClr val="dk1"/>
              </a:buClr>
              <a:buSzPts val="3000"/>
              <a:buNone/>
            </a:pPr>
            <a:r>
              <a:rPr lang="en-US" sz="3000">
                <a:latin typeface="Helvetica Neue"/>
                <a:ea typeface="Helvetica Neue"/>
                <a:cs typeface="Helvetica Neue"/>
                <a:sym typeface="Helvetica Neue"/>
              </a:rPr>
              <a:t>An outbreak may occur in a restricted geographical area, or may extend over several countries. It may last for a </a:t>
            </a:r>
            <a:r>
              <a:rPr b="1" lang="en-US" sz="3000">
                <a:solidFill>
                  <a:srgbClr val="E69138"/>
                </a:solidFill>
                <a:latin typeface="Helvetica Neue"/>
                <a:ea typeface="Helvetica Neue"/>
                <a:cs typeface="Helvetica Neue"/>
                <a:sym typeface="Helvetica Neue"/>
              </a:rPr>
              <a:t>few days or weeks</a:t>
            </a:r>
            <a:r>
              <a:rPr lang="en-US" sz="3000">
                <a:latin typeface="Helvetica Neue"/>
                <a:ea typeface="Helvetica Neue"/>
                <a:cs typeface="Helvetica Neue"/>
                <a:sym typeface="Helvetica Neue"/>
              </a:rPr>
              <a:t>, or for </a:t>
            </a:r>
            <a:r>
              <a:rPr b="1" lang="en-US" sz="3000">
                <a:solidFill>
                  <a:srgbClr val="E69138"/>
                </a:solidFill>
                <a:latin typeface="Helvetica Neue"/>
                <a:ea typeface="Helvetica Neue"/>
                <a:cs typeface="Helvetica Neue"/>
                <a:sym typeface="Helvetica Neue"/>
              </a:rPr>
              <a:t>several years</a:t>
            </a:r>
            <a:r>
              <a:rPr lang="en-US" sz="3000">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8100" lvl="0" marL="228600" rtl="0" algn="just">
              <a:lnSpc>
                <a:spcPct val="90000"/>
              </a:lnSpc>
              <a:spcBef>
                <a:spcPts val="1000"/>
              </a:spcBef>
              <a:spcAft>
                <a:spcPts val="0"/>
              </a:spcAft>
              <a:buClr>
                <a:schemeClr val="dk1"/>
              </a:buClr>
              <a:buSzPts val="3000"/>
              <a:buNone/>
            </a:pPr>
            <a:r>
              <a:t/>
            </a:r>
            <a:endParaRPr sz="3000">
              <a:latin typeface="Helvetica Neue"/>
              <a:ea typeface="Helvetica Neue"/>
              <a:cs typeface="Helvetica Neue"/>
              <a:sym typeface="Helvetica Neue"/>
            </a:endParaRPr>
          </a:p>
        </p:txBody>
      </p:sp>
      <p:pic>
        <p:nvPicPr>
          <p:cNvPr id="343" name="Google Shape;343;g6293b3d42b_8_96"/>
          <p:cNvPicPr preferRelativeResize="0"/>
          <p:nvPr/>
        </p:nvPicPr>
        <p:blipFill>
          <a:blip r:embed="rId3">
            <a:alphaModFix/>
          </a:blip>
          <a:stretch>
            <a:fillRect/>
          </a:stretch>
        </p:blipFill>
        <p:spPr>
          <a:xfrm>
            <a:off x="3841338" y="5268500"/>
            <a:ext cx="4509322" cy="132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descr="Magnifier Free Stock Photo - Public Domain Pictures" id="349" name="Google Shape;349;g6293b3d42b_8_102"/>
          <p:cNvPicPr preferRelativeResize="0"/>
          <p:nvPr/>
        </p:nvPicPr>
        <p:blipFill rotWithShape="1">
          <a:blip r:embed="rId3">
            <a:alphaModFix/>
          </a:blip>
          <a:srcRect b="18722" l="0" r="0" t="0"/>
          <a:stretch/>
        </p:blipFill>
        <p:spPr>
          <a:xfrm>
            <a:off x="1992207" y="156399"/>
            <a:ext cx="1401509" cy="1170757"/>
          </a:xfrm>
          <a:prstGeom prst="rect">
            <a:avLst/>
          </a:prstGeom>
          <a:noFill/>
          <a:ln>
            <a:noFill/>
          </a:ln>
        </p:spPr>
      </p:pic>
      <p:sp>
        <p:nvSpPr>
          <p:cNvPr id="350" name="Google Shape;350;g6293b3d42b_8_102"/>
          <p:cNvSpPr txBox="1"/>
          <p:nvPr>
            <p:ph type="title"/>
          </p:nvPr>
        </p:nvSpPr>
        <p:spPr>
          <a:xfrm>
            <a:off x="838200" y="15640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2009: SWINE FLU</a:t>
            </a:r>
            <a:endParaRPr>
              <a:latin typeface="Oswald Regular"/>
              <a:ea typeface="Oswald Regular"/>
              <a:cs typeface="Oswald Regular"/>
              <a:sym typeface="Oswald Regular"/>
            </a:endParaRPr>
          </a:p>
        </p:txBody>
      </p:sp>
      <p:pic>
        <p:nvPicPr>
          <p:cNvPr id="351" name="Google Shape;351;g6293b3d42b_8_102"/>
          <p:cNvPicPr preferRelativeResize="0"/>
          <p:nvPr/>
        </p:nvPicPr>
        <p:blipFill rotWithShape="1">
          <a:blip r:embed="rId4">
            <a:alphaModFix/>
          </a:blip>
          <a:srcRect b="0" l="0" r="0" t="0"/>
          <a:stretch/>
        </p:blipFill>
        <p:spPr>
          <a:xfrm>
            <a:off x="120523" y="2248443"/>
            <a:ext cx="2435606" cy="3239105"/>
          </a:xfrm>
          <a:prstGeom prst="rect">
            <a:avLst/>
          </a:prstGeom>
          <a:noFill/>
          <a:ln>
            <a:noFill/>
          </a:ln>
        </p:spPr>
      </p:pic>
      <p:pic>
        <p:nvPicPr>
          <p:cNvPr id="352" name="Google Shape;352;g6293b3d42b_8_102"/>
          <p:cNvPicPr preferRelativeResize="0"/>
          <p:nvPr/>
        </p:nvPicPr>
        <p:blipFill rotWithShape="1">
          <a:blip r:embed="rId5">
            <a:alphaModFix/>
          </a:blip>
          <a:srcRect b="0" l="0" r="0" t="0"/>
          <a:stretch/>
        </p:blipFill>
        <p:spPr>
          <a:xfrm>
            <a:off x="2736214" y="2255094"/>
            <a:ext cx="2435605" cy="3124463"/>
          </a:xfrm>
          <a:prstGeom prst="rect">
            <a:avLst/>
          </a:prstGeom>
          <a:noFill/>
          <a:ln>
            <a:noFill/>
          </a:ln>
        </p:spPr>
      </p:pic>
      <p:pic>
        <p:nvPicPr>
          <p:cNvPr id="353" name="Google Shape;353;g6293b3d42b_8_102"/>
          <p:cNvPicPr preferRelativeResize="0"/>
          <p:nvPr/>
        </p:nvPicPr>
        <p:blipFill rotWithShape="1">
          <a:blip r:embed="rId6">
            <a:alphaModFix/>
          </a:blip>
          <a:srcRect b="0" l="0" r="14521" t="0"/>
          <a:stretch/>
        </p:blipFill>
        <p:spPr>
          <a:xfrm>
            <a:off x="5186107" y="2255095"/>
            <a:ext cx="3220596" cy="3124462"/>
          </a:xfrm>
          <a:prstGeom prst="rect">
            <a:avLst/>
          </a:prstGeom>
          <a:noFill/>
          <a:ln>
            <a:noFill/>
          </a:ln>
        </p:spPr>
      </p:pic>
      <p:pic>
        <p:nvPicPr>
          <p:cNvPr id="354" name="Google Shape;354;g6293b3d42b_8_102"/>
          <p:cNvPicPr preferRelativeResize="0"/>
          <p:nvPr/>
        </p:nvPicPr>
        <p:blipFill rotWithShape="1">
          <a:blip r:embed="rId7">
            <a:alphaModFix/>
          </a:blip>
          <a:srcRect b="0" l="0" r="0" t="0"/>
          <a:stretch/>
        </p:blipFill>
        <p:spPr>
          <a:xfrm>
            <a:off x="8477158" y="2346309"/>
            <a:ext cx="3537169" cy="33258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descr="Magnifier Free Stock Photo - Public Domain Pictures" id="360" name="Google Shape;360;g6293b3d42b_8_112"/>
          <p:cNvPicPr preferRelativeResize="0"/>
          <p:nvPr/>
        </p:nvPicPr>
        <p:blipFill rotWithShape="1">
          <a:blip r:embed="rId3">
            <a:alphaModFix/>
          </a:blip>
          <a:srcRect b="18722" l="0" r="0" t="0"/>
          <a:stretch/>
        </p:blipFill>
        <p:spPr>
          <a:xfrm>
            <a:off x="2738037" y="61590"/>
            <a:ext cx="1401509" cy="1170757"/>
          </a:xfrm>
          <a:prstGeom prst="rect">
            <a:avLst/>
          </a:prstGeom>
          <a:noFill/>
          <a:ln>
            <a:noFill/>
          </a:ln>
        </p:spPr>
      </p:pic>
      <p:sp>
        <p:nvSpPr>
          <p:cNvPr id="361" name="Google Shape;361;g6293b3d42b_8_112"/>
          <p:cNvSpPr txBox="1"/>
          <p:nvPr>
            <p:ph type="title"/>
          </p:nvPr>
        </p:nvSpPr>
        <p:spPr>
          <a:xfrm>
            <a:off x="838200" y="603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2014: EBOLA</a:t>
            </a:r>
            <a:endParaRPr>
              <a:latin typeface="Oswald Regular"/>
              <a:ea typeface="Oswald Regular"/>
              <a:cs typeface="Oswald Regular"/>
              <a:sym typeface="Oswald Regular"/>
            </a:endParaRPr>
          </a:p>
        </p:txBody>
      </p:sp>
      <p:pic>
        <p:nvPicPr>
          <p:cNvPr id="362" name="Google Shape;362;g6293b3d42b_8_112"/>
          <p:cNvPicPr preferRelativeResize="0"/>
          <p:nvPr/>
        </p:nvPicPr>
        <p:blipFill rotWithShape="1">
          <a:blip r:embed="rId4">
            <a:alphaModFix/>
          </a:blip>
          <a:srcRect b="0" l="0" r="0" t="0"/>
          <a:stretch/>
        </p:blipFill>
        <p:spPr>
          <a:xfrm>
            <a:off x="5549106" y="1690688"/>
            <a:ext cx="2998788" cy="3916784"/>
          </a:xfrm>
          <a:prstGeom prst="rect">
            <a:avLst/>
          </a:prstGeom>
          <a:noFill/>
          <a:ln>
            <a:noFill/>
          </a:ln>
        </p:spPr>
      </p:pic>
      <p:pic>
        <p:nvPicPr>
          <p:cNvPr id="363" name="Google Shape;363;g6293b3d42b_8_112"/>
          <p:cNvPicPr preferRelativeResize="0"/>
          <p:nvPr/>
        </p:nvPicPr>
        <p:blipFill rotWithShape="1">
          <a:blip r:embed="rId5">
            <a:alphaModFix/>
          </a:blip>
          <a:srcRect b="0" l="0" r="0" t="0"/>
          <a:stretch/>
        </p:blipFill>
        <p:spPr>
          <a:xfrm>
            <a:off x="251093" y="2309811"/>
            <a:ext cx="5085670" cy="2847975"/>
          </a:xfrm>
          <a:prstGeom prst="rect">
            <a:avLst/>
          </a:prstGeom>
          <a:noFill/>
          <a:ln>
            <a:noFill/>
          </a:ln>
        </p:spPr>
      </p:pic>
      <p:pic>
        <p:nvPicPr>
          <p:cNvPr id="364" name="Google Shape;364;g6293b3d42b_8_112"/>
          <p:cNvPicPr preferRelativeResize="0"/>
          <p:nvPr/>
        </p:nvPicPr>
        <p:blipFill rotWithShape="1">
          <a:blip r:embed="rId6">
            <a:alphaModFix/>
          </a:blip>
          <a:srcRect b="0" l="0" r="0" t="0"/>
          <a:stretch/>
        </p:blipFill>
        <p:spPr>
          <a:xfrm>
            <a:off x="8793192" y="1619248"/>
            <a:ext cx="3230880" cy="403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g6293b3d42b_8_121"/>
          <p:cNvSpPr txBox="1"/>
          <p:nvPr>
            <p:ph type="title"/>
          </p:nvPr>
        </p:nvSpPr>
        <p:spPr>
          <a:xfrm>
            <a:off x="873790" y="92379"/>
            <a:ext cx="1122045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500"/>
              <a:buFont typeface="Anton"/>
              <a:buNone/>
            </a:pPr>
            <a:r>
              <a:rPr lang="en-US" sz="4500">
                <a:latin typeface="Oswald Regular"/>
                <a:ea typeface="Oswald Regular"/>
                <a:cs typeface="Oswald Regular"/>
                <a:sym typeface="Oswald Regular"/>
              </a:rPr>
              <a:t>What do </a:t>
            </a:r>
            <a:r>
              <a:rPr lang="en-US" sz="4500">
                <a:latin typeface="Oswald Regular"/>
                <a:ea typeface="Oswald Regular"/>
                <a:cs typeface="Oswald Regular"/>
                <a:sym typeface="Oswald Regular"/>
              </a:rPr>
              <a:t>REAL-LIFE DISEASE DETECTIVES</a:t>
            </a:r>
            <a:r>
              <a:rPr lang="en-US" sz="3959">
                <a:latin typeface="Oswald Regular"/>
                <a:ea typeface="Oswald Regular"/>
                <a:cs typeface="Oswald Regular"/>
                <a:sym typeface="Oswald Regular"/>
              </a:rPr>
              <a:t> do?</a:t>
            </a:r>
            <a:endParaRPr>
              <a:latin typeface="Oswald Regular"/>
              <a:ea typeface="Oswald Regular"/>
              <a:cs typeface="Oswald Regular"/>
              <a:sym typeface="Oswald Regular"/>
            </a:endParaRPr>
          </a:p>
        </p:txBody>
      </p:sp>
      <p:pic>
        <p:nvPicPr>
          <p:cNvPr descr="Magnifier Free Stock Photo - Public Domain Pictures" id="371" name="Google Shape;371;g6293b3d42b_8_121"/>
          <p:cNvPicPr preferRelativeResize="0"/>
          <p:nvPr/>
        </p:nvPicPr>
        <p:blipFill rotWithShape="1">
          <a:blip r:embed="rId3">
            <a:alphaModFix/>
          </a:blip>
          <a:srcRect b="18722" l="0" r="0" t="0"/>
          <a:stretch/>
        </p:blipFill>
        <p:spPr>
          <a:xfrm>
            <a:off x="0" y="92379"/>
            <a:ext cx="1401509" cy="11707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g6293b3d42b_8_127"/>
          <p:cNvSpPr/>
          <p:nvPr/>
        </p:nvSpPr>
        <p:spPr>
          <a:xfrm>
            <a:off x="3667125" y="1490696"/>
            <a:ext cx="4857750" cy="1185863"/>
          </a:xfrm>
          <a:prstGeom prst="roundRect">
            <a:avLst>
              <a:gd fmla="val 16667" name="adj"/>
            </a:avLst>
          </a:prstGeom>
          <a:solidFill>
            <a:srgbClr val="B2A0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Avenir"/>
                <a:ea typeface="Avenir"/>
                <a:cs typeface="Avenir"/>
                <a:sym typeface="Avenir"/>
              </a:rPr>
              <a:t>LOOK FOR PATTERNS!</a:t>
            </a:r>
            <a:endParaRPr/>
          </a:p>
        </p:txBody>
      </p:sp>
      <p:sp>
        <p:nvSpPr>
          <p:cNvPr id="378" name="Google Shape;378;g6293b3d42b_8_127"/>
          <p:cNvSpPr/>
          <p:nvPr/>
        </p:nvSpPr>
        <p:spPr>
          <a:xfrm>
            <a:off x="3917156" y="3107977"/>
            <a:ext cx="4857600" cy="1477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000"/>
              <a:buFont typeface="Arial"/>
              <a:buChar char="•"/>
            </a:pPr>
            <a:r>
              <a:rPr b="0" i="0" lang="en-US" sz="3000" u="none" cap="none" strike="noStrike">
                <a:solidFill>
                  <a:schemeClr val="dk1"/>
                </a:solidFill>
                <a:latin typeface="Avenir"/>
                <a:ea typeface="Avenir"/>
                <a:cs typeface="Avenir"/>
                <a:sym typeface="Avenir"/>
              </a:rPr>
              <a:t>What is the problem?</a:t>
            </a:r>
            <a:endParaRPr/>
          </a:p>
          <a:p>
            <a:pPr indent="-342900" lvl="0" marL="342900" marR="0" rtl="0" algn="l">
              <a:spcBef>
                <a:spcPts val="0"/>
              </a:spcBef>
              <a:spcAft>
                <a:spcPts val="0"/>
              </a:spcAft>
              <a:buClr>
                <a:schemeClr val="dk1"/>
              </a:buClr>
              <a:buSzPts val="3000"/>
              <a:buFont typeface="Arial"/>
              <a:buChar char="•"/>
            </a:pPr>
            <a:r>
              <a:rPr b="0" i="0" lang="en-US" sz="3000" u="none" cap="none" strike="noStrike">
                <a:solidFill>
                  <a:schemeClr val="dk1"/>
                </a:solidFill>
                <a:latin typeface="Avenir"/>
                <a:ea typeface="Avenir"/>
                <a:cs typeface="Avenir"/>
                <a:sym typeface="Avenir"/>
              </a:rPr>
              <a:t>What is the cause?</a:t>
            </a:r>
            <a:endParaRPr/>
          </a:p>
          <a:p>
            <a:pPr indent="-342900" lvl="0" marL="342900" marR="0" rtl="0" algn="l">
              <a:spcBef>
                <a:spcPts val="0"/>
              </a:spcBef>
              <a:spcAft>
                <a:spcPts val="0"/>
              </a:spcAft>
              <a:buClr>
                <a:schemeClr val="dk1"/>
              </a:buClr>
              <a:buSzPts val="3000"/>
              <a:buFont typeface="Arial"/>
              <a:buChar char="•"/>
            </a:pPr>
            <a:r>
              <a:rPr b="0" i="0" lang="en-US" sz="3000" u="none" cap="none" strike="noStrike">
                <a:solidFill>
                  <a:schemeClr val="dk1"/>
                </a:solidFill>
                <a:latin typeface="Avenir"/>
                <a:ea typeface="Avenir"/>
                <a:cs typeface="Avenir"/>
                <a:sym typeface="Avenir"/>
              </a:rPr>
              <a:t>What we can we do about it?</a:t>
            </a:r>
            <a:endParaRPr/>
          </a:p>
        </p:txBody>
      </p:sp>
      <p:sp>
        <p:nvSpPr>
          <p:cNvPr id="379" name="Google Shape;379;g6293b3d42b_8_127"/>
          <p:cNvSpPr/>
          <p:nvPr/>
        </p:nvSpPr>
        <p:spPr>
          <a:xfrm>
            <a:off x="3667125" y="5329985"/>
            <a:ext cx="4857900" cy="1185900"/>
          </a:xfrm>
          <a:prstGeom prst="roundRect">
            <a:avLst>
              <a:gd fmla="val 16667" name="adj"/>
            </a:avLst>
          </a:prstGeom>
          <a:solidFill>
            <a:srgbClr val="B2A0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Avenir"/>
                <a:ea typeface="Avenir"/>
                <a:cs typeface="Avenir"/>
                <a:sym typeface="Avenir"/>
              </a:rPr>
              <a:t>PUT IT ALL TOGETHER!</a:t>
            </a:r>
            <a:endParaRPr/>
          </a:p>
        </p:txBody>
      </p:sp>
      <p:sp>
        <p:nvSpPr>
          <p:cNvPr id="380" name="Google Shape;380;g6293b3d42b_8_127"/>
          <p:cNvSpPr/>
          <p:nvPr/>
        </p:nvSpPr>
        <p:spPr>
          <a:xfrm>
            <a:off x="5845969" y="2791269"/>
            <a:ext cx="500062" cy="314966"/>
          </a:xfrm>
          <a:prstGeom prst="downArrow">
            <a:avLst>
              <a:gd fmla="val 50000" name="adj1"/>
              <a:gd fmla="val 50000"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1" name="Google Shape;381;g6293b3d42b_8_127"/>
          <p:cNvSpPr/>
          <p:nvPr/>
        </p:nvSpPr>
        <p:spPr>
          <a:xfrm>
            <a:off x="5845969" y="5013277"/>
            <a:ext cx="500100" cy="315000"/>
          </a:xfrm>
          <a:prstGeom prst="downArrow">
            <a:avLst>
              <a:gd fmla="val 50000" name="adj1"/>
              <a:gd fmla="val 50000"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2" name="Google Shape;382;g6293b3d42b_8_127"/>
          <p:cNvSpPr txBox="1"/>
          <p:nvPr>
            <p:ph type="title"/>
          </p:nvPr>
        </p:nvSpPr>
        <p:spPr>
          <a:xfrm>
            <a:off x="873790" y="92379"/>
            <a:ext cx="112203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500"/>
              <a:buFont typeface="Anton"/>
              <a:buNone/>
            </a:pPr>
            <a:r>
              <a:rPr lang="en-US" sz="4500">
                <a:latin typeface="Oswald Regular"/>
                <a:ea typeface="Oswald Regular"/>
                <a:cs typeface="Oswald Regular"/>
                <a:sym typeface="Oswald Regular"/>
              </a:rPr>
              <a:t>What do REAL-LIFE DISEASE DETECTIVES</a:t>
            </a:r>
            <a:r>
              <a:rPr lang="en-US" sz="3959">
                <a:latin typeface="Oswald Regular"/>
                <a:ea typeface="Oswald Regular"/>
                <a:cs typeface="Oswald Regular"/>
                <a:sym typeface="Oswald Regular"/>
              </a:rPr>
              <a:t> do?</a:t>
            </a:r>
            <a:endParaRPr>
              <a:latin typeface="Oswald Regular"/>
              <a:ea typeface="Oswald Regular"/>
              <a:cs typeface="Oswald Regular"/>
              <a:sym typeface="Oswald Regular"/>
            </a:endParaRPr>
          </a:p>
        </p:txBody>
      </p:sp>
      <p:pic>
        <p:nvPicPr>
          <p:cNvPr descr="Magnifier Free Stock Photo - Public Domain Pictures" id="383" name="Google Shape;383;g6293b3d42b_8_127"/>
          <p:cNvPicPr preferRelativeResize="0"/>
          <p:nvPr/>
        </p:nvPicPr>
        <p:blipFill rotWithShape="1">
          <a:blip r:embed="rId3">
            <a:alphaModFix/>
          </a:blip>
          <a:srcRect b="18719" l="0" r="0" t="0"/>
          <a:stretch/>
        </p:blipFill>
        <p:spPr>
          <a:xfrm>
            <a:off x="0" y="92379"/>
            <a:ext cx="1401509" cy="11707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id="389" name="Google Shape;389;g6293b3d42b_8_138"/>
          <p:cNvPicPr preferRelativeResize="0"/>
          <p:nvPr/>
        </p:nvPicPr>
        <p:blipFill>
          <a:blip r:embed="rId3">
            <a:alphaModFix/>
          </a:blip>
          <a:stretch>
            <a:fillRect/>
          </a:stretch>
        </p:blipFill>
        <p:spPr>
          <a:xfrm>
            <a:off x="2757450" y="1492950"/>
            <a:ext cx="7191625" cy="3421950"/>
          </a:xfrm>
          <a:prstGeom prst="rect">
            <a:avLst/>
          </a:prstGeom>
          <a:noFill/>
          <a:ln>
            <a:noFill/>
          </a:ln>
        </p:spPr>
      </p:pic>
      <p:sp>
        <p:nvSpPr>
          <p:cNvPr id="390" name="Google Shape;390;g6293b3d42b_8_138"/>
          <p:cNvSpPr txBox="1"/>
          <p:nvPr>
            <p:ph type="title"/>
          </p:nvPr>
        </p:nvSpPr>
        <p:spPr>
          <a:xfrm>
            <a:off x="873790" y="92379"/>
            <a:ext cx="112203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500"/>
              <a:buFont typeface="Anton"/>
              <a:buNone/>
            </a:pPr>
            <a:r>
              <a:rPr lang="en-US" sz="4500">
                <a:latin typeface="Oswald Regular"/>
                <a:ea typeface="Oswald Regular"/>
                <a:cs typeface="Oswald Regular"/>
                <a:sym typeface="Oswald Regular"/>
              </a:rPr>
              <a:t>What do REAL-LIFE DISEASE DETECTIVES</a:t>
            </a:r>
            <a:r>
              <a:rPr lang="en-US" sz="3959">
                <a:latin typeface="Oswald Regular"/>
                <a:ea typeface="Oswald Regular"/>
                <a:cs typeface="Oswald Regular"/>
                <a:sym typeface="Oswald Regular"/>
              </a:rPr>
              <a:t> do?</a:t>
            </a:r>
            <a:endParaRPr>
              <a:latin typeface="Oswald Regular"/>
              <a:ea typeface="Oswald Regular"/>
              <a:cs typeface="Oswald Regular"/>
              <a:sym typeface="Oswald Regular"/>
            </a:endParaRPr>
          </a:p>
        </p:txBody>
      </p:sp>
      <p:pic>
        <p:nvPicPr>
          <p:cNvPr descr="Magnifier Free Stock Photo - Public Domain Pictures" id="391" name="Google Shape;391;g6293b3d42b_8_138"/>
          <p:cNvPicPr preferRelativeResize="0"/>
          <p:nvPr/>
        </p:nvPicPr>
        <p:blipFill rotWithShape="1">
          <a:blip r:embed="rId4">
            <a:alphaModFix/>
          </a:blip>
          <a:srcRect b="18719" l="0" r="0" t="0"/>
          <a:stretch/>
        </p:blipFill>
        <p:spPr>
          <a:xfrm>
            <a:off x="0" y="92379"/>
            <a:ext cx="1401509" cy="1170757"/>
          </a:xfrm>
          <a:prstGeom prst="rect">
            <a:avLst/>
          </a:prstGeom>
          <a:noFill/>
          <a:ln>
            <a:noFill/>
          </a:ln>
        </p:spPr>
      </p:pic>
      <p:sp>
        <p:nvSpPr>
          <p:cNvPr id="392" name="Google Shape;392;g6293b3d42b_8_138"/>
          <p:cNvSpPr txBox="1"/>
          <p:nvPr/>
        </p:nvSpPr>
        <p:spPr>
          <a:xfrm>
            <a:off x="470950" y="5143500"/>
            <a:ext cx="11220300" cy="9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sz="2600">
                <a:solidFill>
                  <a:schemeClr val="dk1"/>
                </a:solidFill>
                <a:latin typeface="Calibri"/>
                <a:ea typeface="Calibri"/>
                <a:cs typeface="Calibri"/>
                <a:sym typeface="Calibri"/>
              </a:rPr>
              <a:t>An </a:t>
            </a:r>
            <a:r>
              <a:rPr b="1" lang="en-US" sz="2600">
                <a:solidFill>
                  <a:srgbClr val="E69138"/>
                </a:solidFill>
                <a:latin typeface="Calibri"/>
                <a:ea typeface="Calibri"/>
                <a:cs typeface="Calibri"/>
                <a:sym typeface="Calibri"/>
              </a:rPr>
              <a:t>epidemiologist</a:t>
            </a:r>
            <a:r>
              <a:rPr lang="en-US" sz="2600">
                <a:solidFill>
                  <a:schemeClr val="dk1"/>
                </a:solidFill>
                <a:latin typeface="Calibri"/>
                <a:ea typeface="Calibri"/>
                <a:cs typeface="Calibri"/>
                <a:sym typeface="Calibri"/>
              </a:rPr>
              <a:t> is a scientist who </a:t>
            </a:r>
            <a:r>
              <a:rPr b="1" lang="en-US" sz="2600">
                <a:solidFill>
                  <a:srgbClr val="E69138"/>
                </a:solidFill>
                <a:latin typeface="Calibri"/>
                <a:ea typeface="Calibri"/>
                <a:cs typeface="Calibri"/>
                <a:sym typeface="Calibri"/>
              </a:rPr>
              <a:t>investigates the factors that cause disease</a:t>
            </a:r>
            <a:r>
              <a:rPr lang="en-US" sz="2600">
                <a:solidFill>
                  <a:schemeClr val="dk1"/>
                </a:solidFill>
                <a:latin typeface="Calibri"/>
                <a:ea typeface="Calibri"/>
                <a:cs typeface="Calibri"/>
                <a:sym typeface="Calibri"/>
              </a:rPr>
              <a:t>, determine </a:t>
            </a:r>
            <a:r>
              <a:rPr b="1" lang="en-US" sz="2600">
                <a:solidFill>
                  <a:srgbClr val="E69138"/>
                </a:solidFill>
                <a:latin typeface="Calibri"/>
                <a:ea typeface="Calibri"/>
                <a:cs typeface="Calibri"/>
                <a:sym typeface="Calibri"/>
              </a:rPr>
              <a:t>how it is spread</a:t>
            </a:r>
            <a:r>
              <a:rPr lang="en-US" sz="2600">
                <a:solidFill>
                  <a:schemeClr val="dk1"/>
                </a:solidFill>
                <a:latin typeface="Calibri"/>
                <a:ea typeface="Calibri"/>
                <a:cs typeface="Calibri"/>
                <a:sym typeface="Calibri"/>
              </a:rPr>
              <a:t>, </a:t>
            </a:r>
            <a:r>
              <a:rPr b="1" lang="en-US" sz="2600">
                <a:solidFill>
                  <a:srgbClr val="E69138"/>
                </a:solidFill>
                <a:latin typeface="Calibri"/>
                <a:ea typeface="Calibri"/>
                <a:cs typeface="Calibri"/>
                <a:sym typeface="Calibri"/>
              </a:rPr>
              <a:t>who gets infected</a:t>
            </a:r>
            <a:r>
              <a:rPr lang="en-US" sz="2600">
                <a:solidFill>
                  <a:schemeClr val="dk1"/>
                </a:solidFill>
                <a:latin typeface="Calibri"/>
                <a:ea typeface="Calibri"/>
                <a:cs typeface="Calibri"/>
                <a:sym typeface="Calibri"/>
              </a:rPr>
              <a:t> and the </a:t>
            </a:r>
            <a:r>
              <a:rPr b="1" lang="en-US" sz="2600">
                <a:solidFill>
                  <a:srgbClr val="E69138"/>
                </a:solidFill>
                <a:latin typeface="Calibri"/>
                <a:ea typeface="Calibri"/>
                <a:cs typeface="Calibri"/>
                <a:sym typeface="Calibri"/>
              </a:rPr>
              <a:t>results of the infection</a:t>
            </a:r>
            <a:r>
              <a:rPr lang="en-US" sz="2600">
                <a:solidFill>
                  <a:schemeClr val="dk1"/>
                </a:solidFill>
                <a:latin typeface="Calibri"/>
                <a:ea typeface="Calibri"/>
                <a:cs typeface="Calibri"/>
                <a:sym typeface="Calibri"/>
              </a:rPr>
              <a:t>.</a:t>
            </a:r>
            <a:endParaRPr sz="2600">
              <a:solidFill>
                <a:schemeClr val="dk1"/>
              </a:solidFill>
            </a:endParaRPr>
          </a:p>
          <a:p>
            <a:pPr indent="0" lvl="0" marL="0" rtl="0" algn="l">
              <a:spcBef>
                <a:spcPts val="0"/>
              </a:spcBef>
              <a:spcAft>
                <a:spcPts val="0"/>
              </a:spcAft>
              <a:buNone/>
            </a:pPr>
            <a:r>
              <a:t/>
            </a:r>
            <a:endParaRPr sz="26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descr="The Streatham &amp; Brixton Chess Blog: August 2010" id="398" name="Google Shape;398;g6293b3d42b_8_145"/>
          <p:cNvPicPr preferRelativeResize="0"/>
          <p:nvPr/>
        </p:nvPicPr>
        <p:blipFill rotWithShape="1">
          <a:blip r:embed="rId3">
            <a:alphaModFix/>
          </a:blip>
          <a:srcRect b="0" l="0" r="0" t="0"/>
          <a:stretch/>
        </p:blipFill>
        <p:spPr>
          <a:xfrm>
            <a:off x="639430" y="217323"/>
            <a:ext cx="1552149" cy="1164114"/>
          </a:xfrm>
          <a:prstGeom prst="rect">
            <a:avLst/>
          </a:prstGeom>
          <a:noFill/>
          <a:ln>
            <a:noFill/>
          </a:ln>
        </p:spPr>
      </p:pic>
      <p:sp>
        <p:nvSpPr>
          <p:cNvPr id="399" name="Google Shape;399;g6293b3d42b_8_145"/>
          <p:cNvSpPr txBox="1"/>
          <p:nvPr>
            <p:ph type="title"/>
          </p:nvPr>
        </p:nvSpPr>
        <p:spPr>
          <a:xfrm>
            <a:off x="838200" y="1365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THE SITUATION: </a:t>
            </a:r>
            <a:r>
              <a:rPr lang="en-US" sz="4500">
                <a:latin typeface="Oswald Regular"/>
                <a:ea typeface="Oswald Regular"/>
                <a:cs typeface="Oswald Regular"/>
                <a:sym typeface="Oswald Regular"/>
              </a:rPr>
              <a:t>12 SEP 2019</a:t>
            </a:r>
            <a:endParaRPr>
              <a:latin typeface="Oswald Regular"/>
              <a:ea typeface="Oswald Regular"/>
              <a:cs typeface="Oswald Regular"/>
              <a:sym typeface="Oswald Regular"/>
            </a:endParaRPr>
          </a:p>
        </p:txBody>
      </p:sp>
      <p:sp>
        <p:nvSpPr>
          <p:cNvPr id="400" name="Google Shape;400;g6293b3d42b_8_145"/>
          <p:cNvSpPr txBox="1"/>
          <p:nvPr/>
        </p:nvSpPr>
        <p:spPr>
          <a:xfrm>
            <a:off x="952500" y="2705725"/>
            <a:ext cx="10287000" cy="144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4400" u="none" cap="none" strike="noStrike">
                <a:solidFill>
                  <a:schemeClr val="dk1"/>
                </a:solidFill>
                <a:latin typeface="Libre Franklin Medium"/>
                <a:ea typeface="Libre Franklin Medium"/>
                <a:cs typeface="Libre Franklin Medium"/>
                <a:sym typeface="Libre Franklin Medium"/>
              </a:rPr>
              <a:t>UNKNOWN ILLNESS</a:t>
            </a:r>
            <a:r>
              <a:rPr b="1" i="0" lang="en-US" sz="4400" u="none" cap="none" strike="noStrike">
                <a:solidFill>
                  <a:schemeClr val="dk1"/>
                </a:solidFill>
                <a:latin typeface="Libre Franklin Medium"/>
                <a:ea typeface="Libre Franklin Medium"/>
                <a:cs typeface="Libre Franklin Medium"/>
                <a:sym typeface="Libre Franklin Medium"/>
              </a:rPr>
              <a:t> </a:t>
            </a:r>
            <a:r>
              <a:rPr b="1" i="0" lang="en-US" sz="4400" u="none" cap="none" strike="noStrike">
                <a:solidFill>
                  <a:schemeClr val="dk1"/>
                </a:solidFill>
                <a:latin typeface="Libre Franklin Medium"/>
                <a:ea typeface="Libre Franklin Medium"/>
                <a:cs typeface="Libre Franklin Medium"/>
                <a:sym typeface="Libre Franklin Medium"/>
              </a:rPr>
              <a:t>CAUSES STUDENTS TO FALL ILL AT LOCAL SCHOOL</a:t>
            </a:r>
            <a:endParaRPr/>
          </a:p>
        </p:txBody>
      </p:sp>
      <p:cxnSp>
        <p:nvCxnSpPr>
          <p:cNvPr id="401" name="Google Shape;401;g6293b3d42b_8_145"/>
          <p:cNvCxnSpPr/>
          <p:nvPr/>
        </p:nvCxnSpPr>
        <p:spPr>
          <a:xfrm>
            <a:off x="944880" y="2453640"/>
            <a:ext cx="10408920" cy="0"/>
          </a:xfrm>
          <a:prstGeom prst="straightConnector1">
            <a:avLst/>
          </a:prstGeom>
          <a:noFill/>
          <a:ln cap="flat" cmpd="sng" w="152400">
            <a:solidFill>
              <a:schemeClr val="dk1"/>
            </a:solidFill>
            <a:prstDash val="solid"/>
            <a:miter lim="800000"/>
            <a:headEnd len="sm" w="sm" type="none"/>
            <a:tailEnd len="sm" w="sm" type="none"/>
          </a:ln>
        </p:spPr>
      </p:cxnSp>
      <p:sp>
        <p:nvSpPr>
          <p:cNvPr id="402" name="Google Shape;402;g6293b3d42b_8_145"/>
          <p:cNvSpPr txBox="1"/>
          <p:nvPr/>
        </p:nvSpPr>
        <p:spPr>
          <a:xfrm>
            <a:off x="1005842" y="4896950"/>
            <a:ext cx="10287000" cy="861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n-US" sz="2500" u="none" cap="none" strike="noStrike">
                <a:solidFill>
                  <a:schemeClr val="dk1"/>
                </a:solidFill>
                <a:latin typeface="Century Schoolbook"/>
                <a:ea typeface="Century Schoolbook"/>
                <a:cs typeface="Century Schoolbook"/>
                <a:sym typeface="Century Schoolbook"/>
              </a:rPr>
              <a:t>Local authorities are unsure of the cause of this outbreak, but it appears to be linked to a recent field trip to the Melbourne CBD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g6293b3d42b_1_12"/>
          <p:cNvSpPr txBox="1"/>
          <p:nvPr>
            <p:ph type="ctrTitle"/>
          </p:nvPr>
        </p:nvSpPr>
        <p:spPr>
          <a:xfrm>
            <a:off x="3187733" y="79833"/>
            <a:ext cx="4884300" cy="1546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181818"/>
              </a:buClr>
              <a:buFont typeface="Helvetica Neue"/>
              <a:buNone/>
            </a:pPr>
            <a:r>
              <a:rPr b="1" i="0" lang="en-US" sz="12800" u="none" cap="none" strike="noStrike">
                <a:solidFill>
                  <a:srgbClr val="88398A"/>
                </a:solidFill>
                <a:latin typeface="Helvetica Neue"/>
                <a:ea typeface="Helvetica Neue"/>
                <a:cs typeface="Helvetica Neue"/>
                <a:sym typeface="Helvetica Neue"/>
              </a:rPr>
              <a:t>Hello!</a:t>
            </a:r>
            <a:endParaRPr/>
          </a:p>
        </p:txBody>
      </p:sp>
      <p:sp>
        <p:nvSpPr>
          <p:cNvPr id="238" name="Google Shape;238;g6293b3d42b_1_12"/>
          <p:cNvSpPr txBox="1"/>
          <p:nvPr>
            <p:ph idx="1" type="subTitle"/>
          </p:nvPr>
        </p:nvSpPr>
        <p:spPr>
          <a:xfrm>
            <a:off x="2495549" y="2154192"/>
            <a:ext cx="7200900" cy="2991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562457"/>
              </a:buClr>
              <a:buFont typeface="Helvetica Neue"/>
              <a:buNone/>
            </a:pPr>
            <a:r>
              <a:rPr lang="en-US" sz="3600"/>
              <a:t>We are </a:t>
            </a:r>
            <a:r>
              <a:rPr b="1" lang="en-US" sz="3600"/>
              <a:t>Marie Trussart, Shazia Ruybal, Sepideh Foroutan, Shanmathi Ramasubbu and Sehrish Kanwal</a:t>
            </a:r>
            <a:endParaRPr b="1" sz="3600"/>
          </a:p>
        </p:txBody>
      </p:sp>
      <p:sp>
        <p:nvSpPr>
          <p:cNvPr id="239" name="Google Shape;239;g6293b3d42b_1_12"/>
          <p:cNvSpPr txBox="1"/>
          <p:nvPr/>
        </p:nvSpPr>
        <p:spPr>
          <a:xfrm>
            <a:off x="2458125" y="3921400"/>
            <a:ext cx="6564600" cy="2815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We are here because we want to teach you how to program in R!</a:t>
            </a:r>
            <a:endParaRPr sz="1900"/>
          </a:p>
        </p:txBody>
      </p:sp>
      <p:pic>
        <p:nvPicPr>
          <p:cNvPr id="240" name="Google Shape;240;g6293b3d42b_1_12"/>
          <p:cNvPicPr preferRelativeResize="0"/>
          <p:nvPr/>
        </p:nvPicPr>
        <p:blipFill>
          <a:blip r:embed="rId3">
            <a:alphaModFix/>
          </a:blip>
          <a:stretch>
            <a:fillRect/>
          </a:stretch>
        </p:blipFill>
        <p:spPr>
          <a:xfrm>
            <a:off x="9627149" y="2442418"/>
            <a:ext cx="1493400" cy="1546732"/>
          </a:xfrm>
          <a:prstGeom prst="rect">
            <a:avLst/>
          </a:prstGeom>
          <a:noFill/>
          <a:ln>
            <a:noFill/>
          </a:ln>
        </p:spPr>
      </p:pic>
      <p:pic>
        <p:nvPicPr>
          <p:cNvPr id="241" name="Google Shape;241;g6293b3d42b_1_12"/>
          <p:cNvPicPr preferRelativeResize="0"/>
          <p:nvPr/>
        </p:nvPicPr>
        <p:blipFill>
          <a:blip r:embed="rId4">
            <a:alphaModFix/>
          </a:blip>
          <a:stretch>
            <a:fillRect/>
          </a:stretch>
        </p:blipFill>
        <p:spPr>
          <a:xfrm>
            <a:off x="490050" y="2154192"/>
            <a:ext cx="1493400" cy="1502083"/>
          </a:xfrm>
          <a:prstGeom prst="rect">
            <a:avLst/>
          </a:prstGeom>
          <a:noFill/>
          <a:ln>
            <a:noFill/>
          </a:ln>
        </p:spPr>
      </p:pic>
      <p:pic>
        <p:nvPicPr>
          <p:cNvPr id="242" name="Google Shape;242;g6293b3d42b_1_12"/>
          <p:cNvPicPr preferRelativeResize="0"/>
          <p:nvPr/>
        </p:nvPicPr>
        <p:blipFill rotWithShape="1">
          <a:blip r:embed="rId5">
            <a:alphaModFix/>
          </a:blip>
          <a:srcRect b="31313" l="34869" r="21362" t="8813"/>
          <a:stretch/>
        </p:blipFill>
        <p:spPr>
          <a:xfrm>
            <a:off x="10456425" y="4096352"/>
            <a:ext cx="1538700" cy="1521600"/>
          </a:xfrm>
          <a:prstGeom prst="ellipse">
            <a:avLst/>
          </a:prstGeom>
          <a:noFill/>
          <a:ln>
            <a:noFill/>
          </a:ln>
        </p:spPr>
      </p:pic>
      <p:pic>
        <p:nvPicPr>
          <p:cNvPr id="243" name="Google Shape;243;g6293b3d42b_1_12"/>
          <p:cNvPicPr preferRelativeResize="0"/>
          <p:nvPr/>
        </p:nvPicPr>
        <p:blipFill rotWithShape="1">
          <a:blip r:embed="rId6">
            <a:alphaModFix/>
          </a:blip>
          <a:srcRect b="38800" l="14244" r="14244" t="4290"/>
          <a:stretch/>
        </p:blipFill>
        <p:spPr>
          <a:xfrm>
            <a:off x="8692000" y="4083900"/>
            <a:ext cx="1493400" cy="1546500"/>
          </a:xfrm>
          <a:prstGeom prst="ellipse">
            <a:avLst/>
          </a:prstGeom>
          <a:noFill/>
          <a:ln>
            <a:noFill/>
          </a:ln>
        </p:spPr>
      </p:pic>
      <p:pic>
        <p:nvPicPr>
          <p:cNvPr id="244" name="Google Shape;244;g6293b3d42b_1_12"/>
          <p:cNvPicPr preferRelativeResize="0"/>
          <p:nvPr/>
        </p:nvPicPr>
        <p:blipFill rotWithShape="1">
          <a:blip r:embed="rId7">
            <a:alphaModFix/>
          </a:blip>
          <a:srcRect b="43801" l="21211" r="9377" t="11055"/>
          <a:stretch/>
        </p:blipFill>
        <p:spPr>
          <a:xfrm>
            <a:off x="467400" y="4262200"/>
            <a:ext cx="1538700" cy="1627200"/>
          </a:xfrm>
          <a:prstGeom prst="ellipse">
            <a:avLst/>
          </a:prstGeom>
          <a:noFill/>
          <a:ln>
            <a:noFill/>
          </a:ln>
        </p:spPr>
      </p:pic>
      <p:pic>
        <p:nvPicPr>
          <p:cNvPr id="245" name="Google Shape;245;g6293b3d42b_1_12"/>
          <p:cNvPicPr preferRelativeResize="0"/>
          <p:nvPr/>
        </p:nvPicPr>
        <p:blipFill rotWithShape="1">
          <a:blip r:embed="rId8">
            <a:alphaModFix/>
          </a:blip>
          <a:srcRect b="0" l="0" r="0" t="0"/>
          <a:stretch/>
        </p:blipFill>
        <p:spPr>
          <a:xfrm>
            <a:off x="10334541" y="-6"/>
            <a:ext cx="1782462" cy="19747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Google Shape;408;g6293b3d42b_8_154"/>
          <p:cNvPicPr preferRelativeResize="0"/>
          <p:nvPr/>
        </p:nvPicPr>
        <p:blipFill rotWithShape="1">
          <a:blip r:embed="rId3">
            <a:alphaModFix/>
          </a:blip>
          <a:srcRect b="0" l="0" r="0" t="0"/>
          <a:stretch/>
        </p:blipFill>
        <p:spPr>
          <a:xfrm>
            <a:off x="4904740" y="1022266"/>
            <a:ext cx="7576820" cy="6228146"/>
          </a:xfrm>
          <a:prstGeom prst="rect">
            <a:avLst/>
          </a:prstGeom>
          <a:noFill/>
          <a:ln>
            <a:noFill/>
          </a:ln>
        </p:spPr>
      </p:pic>
      <p:sp>
        <p:nvSpPr>
          <p:cNvPr id="409" name="Google Shape;409;g6293b3d42b_8_154"/>
          <p:cNvSpPr txBox="1"/>
          <p:nvPr>
            <p:ph type="title"/>
          </p:nvPr>
        </p:nvSpPr>
        <p:spPr>
          <a:xfrm>
            <a:off x="9906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THE FIELD TRIP: </a:t>
            </a:r>
            <a:r>
              <a:rPr lang="en-US" sz="4500">
                <a:solidFill>
                  <a:srgbClr val="C00000"/>
                </a:solidFill>
                <a:latin typeface="Oswald Regular"/>
                <a:ea typeface="Oswald Regular"/>
                <a:cs typeface="Oswald Regular"/>
                <a:sym typeface="Oswald Regular"/>
              </a:rPr>
              <a:t>11 SEP 2019</a:t>
            </a:r>
            <a:endParaRPr>
              <a:latin typeface="Oswald Regular"/>
              <a:ea typeface="Oswald Regular"/>
              <a:cs typeface="Oswald Regular"/>
              <a:sym typeface="Oswald Regular"/>
            </a:endParaRPr>
          </a:p>
        </p:txBody>
      </p:sp>
      <p:sp>
        <p:nvSpPr>
          <p:cNvPr id="410" name="Google Shape;410;g6293b3d42b_8_154"/>
          <p:cNvSpPr txBox="1"/>
          <p:nvPr/>
        </p:nvSpPr>
        <p:spPr>
          <a:xfrm>
            <a:off x="213360" y="2066452"/>
            <a:ext cx="605028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Avenir"/>
                <a:ea typeface="Avenir"/>
                <a:cs typeface="Avenir"/>
                <a:sym typeface="Avenir"/>
              </a:rPr>
              <a:t>Students from local school attended field trip to the Melbourne CBD to visit the National Gallery of Victoria</a:t>
            </a:r>
            <a:endParaRPr b="0" i="0" sz="2800" u="none" cap="none" strike="noStrike">
              <a:solidFill>
                <a:schemeClr val="dk1"/>
              </a:solidFill>
              <a:latin typeface="Avenir"/>
              <a:ea typeface="Avenir"/>
              <a:cs typeface="Avenir"/>
              <a:sym typeface="Avenir"/>
            </a:endParaRPr>
          </a:p>
          <a:p>
            <a:pPr indent="0" lvl="0" marL="0" marR="0" rtl="0" algn="l">
              <a:lnSpc>
                <a:spcPct val="90000"/>
              </a:lnSpc>
              <a:spcBef>
                <a:spcPts val="0"/>
              </a:spcBef>
              <a:spcAft>
                <a:spcPts val="0"/>
              </a:spcAft>
              <a:buNone/>
            </a:pPr>
            <a:r>
              <a:t/>
            </a:r>
            <a:endParaRPr sz="2800">
              <a:solidFill>
                <a:schemeClr val="dk1"/>
              </a:solidFill>
              <a:latin typeface="Avenir"/>
              <a:ea typeface="Avenir"/>
              <a:cs typeface="Avenir"/>
              <a:sym typeface="Avenir"/>
            </a:endParaRPr>
          </a:p>
          <a:p>
            <a:pPr indent="-215900" lvl="1" marL="685800" marR="0" rtl="0" algn="l">
              <a:lnSpc>
                <a:spcPct val="90000"/>
              </a:lnSpc>
              <a:spcBef>
                <a:spcPts val="500"/>
              </a:spcBef>
              <a:spcAft>
                <a:spcPts val="0"/>
              </a:spcAft>
              <a:buClr>
                <a:schemeClr val="dk1"/>
              </a:buClr>
              <a:buSzPts val="2800"/>
              <a:buFont typeface="Arial"/>
              <a:buChar char="•"/>
            </a:pPr>
            <a:r>
              <a:rPr b="1" i="0" lang="en-US" sz="2800" u="none" cap="none" strike="noStrike">
                <a:solidFill>
                  <a:schemeClr val="dk1"/>
                </a:solidFill>
                <a:latin typeface="Avenir"/>
                <a:ea typeface="Avenir"/>
                <a:cs typeface="Avenir"/>
                <a:sym typeface="Avenir"/>
              </a:rPr>
              <a:t>8AM</a:t>
            </a:r>
            <a:r>
              <a:rPr b="0" i="0" lang="en-US" sz="2800" u="none" cap="none" strike="noStrike">
                <a:solidFill>
                  <a:schemeClr val="dk1"/>
                </a:solidFill>
                <a:latin typeface="Avenir"/>
                <a:ea typeface="Avenir"/>
                <a:cs typeface="Avenir"/>
                <a:sym typeface="Avenir"/>
              </a:rPr>
              <a:t>: bus to NGV</a:t>
            </a:r>
            <a:endParaRPr sz="2800"/>
          </a:p>
          <a:p>
            <a:pPr indent="-215900" lvl="1" marL="685800" marR="0" rtl="0" algn="l">
              <a:lnSpc>
                <a:spcPct val="90000"/>
              </a:lnSpc>
              <a:spcBef>
                <a:spcPts val="500"/>
              </a:spcBef>
              <a:spcAft>
                <a:spcPts val="0"/>
              </a:spcAft>
              <a:buClr>
                <a:schemeClr val="dk1"/>
              </a:buClr>
              <a:buSzPts val="2800"/>
              <a:buFont typeface="Arial"/>
              <a:buChar char="•"/>
            </a:pPr>
            <a:r>
              <a:rPr b="1" i="0" lang="en-US" sz="2800" u="none" cap="none" strike="noStrike">
                <a:solidFill>
                  <a:schemeClr val="dk1"/>
                </a:solidFill>
                <a:latin typeface="Avenir"/>
                <a:ea typeface="Avenir"/>
                <a:cs typeface="Avenir"/>
                <a:sym typeface="Avenir"/>
              </a:rPr>
              <a:t>9-12PM</a:t>
            </a:r>
            <a:r>
              <a:rPr b="0" i="0" lang="en-US" sz="2800" u="none" cap="none" strike="noStrike">
                <a:solidFill>
                  <a:schemeClr val="dk1"/>
                </a:solidFill>
                <a:latin typeface="Avenir"/>
                <a:ea typeface="Avenir"/>
                <a:cs typeface="Avenir"/>
                <a:sym typeface="Avenir"/>
              </a:rPr>
              <a:t>: NGV </a:t>
            </a:r>
            <a:endParaRPr sz="2800"/>
          </a:p>
          <a:p>
            <a:pPr indent="-215900" lvl="1" marL="685800" marR="0" rtl="0" algn="l">
              <a:lnSpc>
                <a:spcPct val="90000"/>
              </a:lnSpc>
              <a:spcBef>
                <a:spcPts val="500"/>
              </a:spcBef>
              <a:spcAft>
                <a:spcPts val="0"/>
              </a:spcAft>
              <a:buClr>
                <a:schemeClr val="dk1"/>
              </a:buClr>
              <a:buSzPts val="2800"/>
              <a:buFont typeface="Arial"/>
              <a:buChar char="•"/>
            </a:pPr>
            <a:r>
              <a:rPr b="1" i="0" lang="en-US" sz="2800" u="none" cap="none" strike="noStrike">
                <a:solidFill>
                  <a:schemeClr val="dk1"/>
                </a:solidFill>
                <a:latin typeface="Avenir"/>
                <a:ea typeface="Avenir"/>
                <a:cs typeface="Avenir"/>
                <a:sym typeface="Avenir"/>
              </a:rPr>
              <a:t>12-2PM</a:t>
            </a:r>
            <a:r>
              <a:rPr b="0" i="0" lang="en-US" sz="2800" u="none" cap="none" strike="noStrike">
                <a:solidFill>
                  <a:schemeClr val="dk1"/>
                </a:solidFill>
                <a:latin typeface="Avenir"/>
                <a:ea typeface="Avenir"/>
                <a:cs typeface="Avenir"/>
                <a:sym typeface="Avenir"/>
              </a:rPr>
              <a:t>: lunch</a:t>
            </a:r>
            <a:endParaRPr sz="2800"/>
          </a:p>
          <a:p>
            <a:pPr indent="-215900" lvl="1" marL="685800" marR="0" rtl="0" algn="l">
              <a:lnSpc>
                <a:spcPct val="90000"/>
              </a:lnSpc>
              <a:spcBef>
                <a:spcPts val="500"/>
              </a:spcBef>
              <a:spcAft>
                <a:spcPts val="0"/>
              </a:spcAft>
              <a:buClr>
                <a:schemeClr val="dk1"/>
              </a:buClr>
              <a:buSzPts val="2800"/>
              <a:buFont typeface="Arial"/>
              <a:buChar char="•"/>
            </a:pPr>
            <a:r>
              <a:rPr b="1" i="0" lang="en-US" sz="2800" u="none" cap="none" strike="noStrike">
                <a:solidFill>
                  <a:schemeClr val="dk1"/>
                </a:solidFill>
                <a:latin typeface="Avenir"/>
                <a:ea typeface="Avenir"/>
                <a:cs typeface="Avenir"/>
                <a:sym typeface="Avenir"/>
              </a:rPr>
              <a:t>2-4PM</a:t>
            </a:r>
            <a:r>
              <a:rPr b="0" i="0" lang="en-US" sz="2800" u="none" cap="none" strike="noStrike">
                <a:solidFill>
                  <a:schemeClr val="dk1"/>
                </a:solidFill>
                <a:latin typeface="Avenir"/>
                <a:ea typeface="Avenir"/>
                <a:cs typeface="Avenir"/>
                <a:sym typeface="Avenir"/>
              </a:rPr>
              <a:t>: NGV special exhibition</a:t>
            </a:r>
            <a:endParaRPr sz="2800"/>
          </a:p>
          <a:p>
            <a:pPr indent="-215900" lvl="1" marL="685800" marR="0" rtl="0" algn="l">
              <a:lnSpc>
                <a:spcPct val="90000"/>
              </a:lnSpc>
              <a:spcBef>
                <a:spcPts val="500"/>
              </a:spcBef>
              <a:spcAft>
                <a:spcPts val="0"/>
              </a:spcAft>
              <a:buClr>
                <a:schemeClr val="dk1"/>
              </a:buClr>
              <a:buSzPts val="2800"/>
              <a:buFont typeface="Arial"/>
              <a:buChar char="•"/>
            </a:pPr>
            <a:r>
              <a:rPr b="1" i="0" lang="en-US" sz="2800" u="none" cap="none" strike="noStrike">
                <a:solidFill>
                  <a:schemeClr val="dk1"/>
                </a:solidFill>
                <a:latin typeface="Avenir"/>
                <a:ea typeface="Avenir"/>
                <a:cs typeface="Avenir"/>
                <a:sym typeface="Avenir"/>
              </a:rPr>
              <a:t>4PM</a:t>
            </a:r>
            <a:r>
              <a:rPr b="0" i="0" lang="en-US" sz="2800" u="none" cap="none" strike="noStrike">
                <a:solidFill>
                  <a:schemeClr val="dk1"/>
                </a:solidFill>
                <a:latin typeface="Avenir"/>
                <a:ea typeface="Avenir"/>
                <a:cs typeface="Avenir"/>
                <a:sym typeface="Avenir"/>
              </a:rPr>
              <a:t>: return bus </a:t>
            </a:r>
            <a:endParaRPr sz="2800"/>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descr="Map Pins Vector Clipart image - Free stock photo - Public ..." id="411" name="Google Shape;411;g6293b3d42b_8_154"/>
          <p:cNvPicPr preferRelativeResize="0"/>
          <p:nvPr/>
        </p:nvPicPr>
        <p:blipFill rotWithShape="1">
          <a:blip r:embed="rId4">
            <a:alphaModFix/>
          </a:blip>
          <a:srcRect b="0" l="0" r="0" t="0"/>
          <a:stretch/>
        </p:blipFill>
        <p:spPr>
          <a:xfrm>
            <a:off x="10827841" y="4918364"/>
            <a:ext cx="525959" cy="917370"/>
          </a:xfrm>
          <a:prstGeom prst="rect">
            <a:avLst/>
          </a:prstGeom>
          <a:noFill/>
          <a:ln>
            <a:noFill/>
          </a:ln>
        </p:spPr>
      </p:pic>
      <p:pic>
        <p:nvPicPr>
          <p:cNvPr descr="Map Pins Vector Clipart image - Free stock photo - Public ..." id="412" name="Google Shape;412;g6293b3d42b_8_154"/>
          <p:cNvPicPr preferRelativeResize="0"/>
          <p:nvPr/>
        </p:nvPicPr>
        <p:blipFill rotWithShape="1">
          <a:blip r:embed="rId4">
            <a:alphaModFix/>
          </a:blip>
          <a:srcRect b="0" l="0" r="0" t="0"/>
          <a:stretch/>
        </p:blipFill>
        <p:spPr>
          <a:xfrm>
            <a:off x="1922698" y="535450"/>
            <a:ext cx="424235" cy="7399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g6293b3d42b_8_16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DISEASE DETECTIVES: you!</a:t>
            </a:r>
            <a:endParaRPr>
              <a:latin typeface="Oswald Regular"/>
              <a:ea typeface="Oswald Regular"/>
              <a:cs typeface="Oswald Regular"/>
              <a:sym typeface="Oswald Regular"/>
            </a:endParaRPr>
          </a:p>
        </p:txBody>
      </p:sp>
      <p:sp>
        <p:nvSpPr>
          <p:cNvPr id="419" name="Google Shape;419;g6293b3d42b_8_163"/>
          <p:cNvSpPr txBox="1"/>
          <p:nvPr>
            <p:ph idx="2" type="body"/>
          </p:nvPr>
        </p:nvSpPr>
        <p:spPr>
          <a:xfrm>
            <a:off x="2110099" y="2364786"/>
            <a:ext cx="10022100" cy="36846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Avenir"/>
                <a:ea typeface="Avenir"/>
                <a:cs typeface="Avenir"/>
                <a:sym typeface="Avenir"/>
              </a:rPr>
              <a:t>First name</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Class</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Age</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Sex</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Height</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Weight</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Were they sick?</a:t>
            </a:r>
            <a:endParaRPr/>
          </a:p>
          <a:p>
            <a:pPr indent="-228600" lvl="0" marL="228600" rtl="0" algn="l">
              <a:lnSpc>
                <a:spcPct val="90000"/>
              </a:lnSpc>
              <a:spcBef>
                <a:spcPts val="1000"/>
              </a:spcBef>
              <a:spcAft>
                <a:spcPts val="0"/>
              </a:spcAft>
              <a:buClr>
                <a:schemeClr val="dk1"/>
              </a:buClr>
              <a:buSzPts val="2800"/>
              <a:buChar char="•"/>
            </a:pPr>
            <a:r>
              <a:rPr lang="en-US">
                <a:latin typeface="Avenir"/>
                <a:ea typeface="Avenir"/>
                <a:cs typeface="Avenir"/>
                <a:sym typeface="Avenir"/>
              </a:rPr>
              <a:t>Reported symptoms</a:t>
            </a:r>
            <a:endParaRPr/>
          </a:p>
          <a:p>
            <a:pPr indent="-50800" lvl="0" marL="22860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a:p>
            <a:pPr indent="-50800" lvl="0" marL="22860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a:p>
            <a:pPr indent="-76200" lvl="1" marL="685800" rtl="0" algn="l">
              <a:lnSpc>
                <a:spcPct val="90000"/>
              </a:lnSpc>
              <a:spcBef>
                <a:spcPts val="500"/>
              </a:spcBef>
              <a:spcAft>
                <a:spcPts val="0"/>
              </a:spcAft>
              <a:buClr>
                <a:schemeClr val="dk1"/>
              </a:buClr>
              <a:buSzPts val="2400"/>
              <a:buNone/>
            </a:pPr>
            <a:r>
              <a:t/>
            </a:r>
            <a:endParaRPr>
              <a:latin typeface="Avenir"/>
              <a:ea typeface="Avenir"/>
              <a:cs typeface="Avenir"/>
              <a:sym typeface="Avenir"/>
            </a:endParaRPr>
          </a:p>
          <a:p>
            <a:pPr indent="0" lvl="0" marL="0" rtl="0" algn="l">
              <a:lnSpc>
                <a:spcPct val="90000"/>
              </a:lnSpc>
              <a:spcBef>
                <a:spcPts val="1000"/>
              </a:spcBef>
              <a:spcAft>
                <a:spcPts val="0"/>
              </a:spcAft>
              <a:buClr>
                <a:schemeClr val="dk1"/>
              </a:buClr>
              <a:buSzPts val="2800"/>
              <a:buNone/>
            </a:pPr>
            <a:r>
              <a:rPr lang="en-US">
                <a:latin typeface="Avenir"/>
                <a:ea typeface="Avenir"/>
                <a:cs typeface="Avenir"/>
                <a:sym typeface="Avenir"/>
              </a:rPr>
              <a:t>	</a:t>
            </a:r>
            <a:endParaRPr/>
          </a:p>
          <a:p>
            <a:pPr indent="-50800" lvl="0" marL="228600" rtl="0" algn="l">
              <a:lnSpc>
                <a:spcPct val="90000"/>
              </a:lnSpc>
              <a:spcBef>
                <a:spcPts val="1000"/>
              </a:spcBef>
              <a:spcAft>
                <a:spcPts val="0"/>
              </a:spcAft>
              <a:buClr>
                <a:schemeClr val="dk1"/>
              </a:buClr>
              <a:buSzPts val="2800"/>
              <a:buNone/>
            </a:pPr>
            <a:r>
              <a:t/>
            </a:r>
            <a:endParaRPr>
              <a:latin typeface="Avenir"/>
              <a:ea typeface="Avenir"/>
              <a:cs typeface="Avenir"/>
              <a:sym typeface="Avenir"/>
            </a:endParaRPr>
          </a:p>
        </p:txBody>
      </p:sp>
      <p:pic>
        <p:nvPicPr>
          <p:cNvPr descr="Magnifier Free Stock Photo - Public Domain Pictures" id="420" name="Google Shape;420;g6293b3d42b_8_163"/>
          <p:cNvPicPr preferRelativeResize="0"/>
          <p:nvPr/>
        </p:nvPicPr>
        <p:blipFill rotWithShape="1">
          <a:blip r:embed="rId3">
            <a:alphaModFix/>
          </a:blip>
          <a:srcRect b="18722" l="0" r="0" t="0"/>
          <a:stretch/>
        </p:blipFill>
        <p:spPr>
          <a:xfrm>
            <a:off x="708582" y="339508"/>
            <a:ext cx="1401509" cy="1170757"/>
          </a:xfrm>
          <a:prstGeom prst="rect">
            <a:avLst/>
          </a:prstGeom>
          <a:noFill/>
          <a:ln>
            <a:noFill/>
          </a:ln>
        </p:spPr>
      </p:pic>
      <p:sp>
        <p:nvSpPr>
          <p:cNvPr id="421" name="Google Shape;421;g6293b3d42b_8_163"/>
          <p:cNvSpPr/>
          <p:nvPr/>
        </p:nvSpPr>
        <p:spPr>
          <a:xfrm>
            <a:off x="838212" y="1817550"/>
            <a:ext cx="105156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000" u="none" cap="none" strike="noStrike">
                <a:solidFill>
                  <a:schemeClr val="dk1"/>
                </a:solidFill>
                <a:latin typeface="Avenir"/>
                <a:ea typeface="Avenir"/>
                <a:cs typeface="Avenir"/>
                <a:sym typeface="Avenir"/>
              </a:rPr>
              <a:t>You have been provided the following information:</a:t>
            </a:r>
            <a:endParaRPr/>
          </a:p>
        </p:txBody>
      </p:sp>
      <p:sp>
        <p:nvSpPr>
          <p:cNvPr id="422" name="Google Shape;422;g6293b3d42b_8_163"/>
          <p:cNvSpPr/>
          <p:nvPr/>
        </p:nvSpPr>
        <p:spPr>
          <a:xfrm>
            <a:off x="5872062" y="3853882"/>
            <a:ext cx="4757100" cy="5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000" u="none" cap="none" strike="noStrike">
                <a:solidFill>
                  <a:schemeClr val="dk1"/>
                </a:solidFill>
                <a:latin typeface="Avenir"/>
                <a:ea typeface="Avenir"/>
                <a:cs typeface="Avenir"/>
                <a:sym typeface="Avenir"/>
              </a:rPr>
              <a:t>YOUR TOOLKIT:</a:t>
            </a:r>
            <a:endParaRPr/>
          </a:p>
        </p:txBody>
      </p:sp>
      <p:pic>
        <p:nvPicPr>
          <p:cNvPr id="423" name="Google Shape;423;g6293b3d42b_8_163"/>
          <p:cNvPicPr preferRelativeResize="0"/>
          <p:nvPr/>
        </p:nvPicPr>
        <p:blipFill>
          <a:blip r:embed="rId4">
            <a:alphaModFix/>
          </a:blip>
          <a:stretch>
            <a:fillRect/>
          </a:stretch>
        </p:blipFill>
        <p:spPr>
          <a:xfrm>
            <a:off x="9759975" y="3611800"/>
            <a:ext cx="1657350" cy="1038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7" name="Shape 427"/>
        <p:cNvGrpSpPr/>
        <p:nvPr/>
      </p:nvGrpSpPr>
      <p:grpSpPr>
        <a:xfrm>
          <a:off x="0" y="0"/>
          <a:ext cx="0" cy="0"/>
          <a:chOff x="0" y="0"/>
          <a:chExt cx="0" cy="0"/>
        </a:xfrm>
      </p:grpSpPr>
      <p:sp>
        <p:nvSpPr>
          <p:cNvPr id="428" name="Google Shape;428;p5"/>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5"/>
          <p:cNvSpPr/>
          <p:nvPr/>
        </p:nvSpPr>
        <p:spPr>
          <a:xfrm>
            <a:off x="1" y="0"/>
            <a:ext cx="12191998"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0" name="Google Shape;430;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1" name="Google Shape;431;p5"/>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Learn how to code in </a:t>
            </a:r>
            <a:r>
              <a:rPr lang="en-US">
                <a:solidFill>
                  <a:srgbClr val="FFFFFF"/>
                </a:solidFill>
              </a:rPr>
              <a:t>R </a:t>
            </a:r>
            <a:endParaRPr>
              <a:solidFill>
                <a:srgbClr val="FFFFFF"/>
              </a:solidFill>
            </a:endParaRPr>
          </a:p>
        </p:txBody>
      </p:sp>
      <p:pic>
        <p:nvPicPr>
          <p:cNvPr descr="A screenshot of a computer&#10;&#10;Description generated with very high confidence" id="432" name="Google Shape;432;p5"/>
          <p:cNvPicPr preferRelativeResize="0"/>
          <p:nvPr/>
        </p:nvPicPr>
        <p:blipFill rotWithShape="1">
          <a:blip r:embed="rId4">
            <a:alphaModFix/>
          </a:blip>
          <a:srcRect b="129" l="0" r="19054" t="0"/>
          <a:stretch/>
        </p:blipFill>
        <p:spPr>
          <a:xfrm>
            <a:off x="6240955" y="92878"/>
            <a:ext cx="5498883" cy="66833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6" name="Shape 436"/>
        <p:cNvGrpSpPr/>
        <p:nvPr/>
      </p:nvGrpSpPr>
      <p:grpSpPr>
        <a:xfrm>
          <a:off x="0" y="0"/>
          <a:ext cx="0" cy="0"/>
          <a:chOff x="0" y="0"/>
          <a:chExt cx="0" cy="0"/>
        </a:xfrm>
      </p:grpSpPr>
      <p:sp>
        <p:nvSpPr>
          <p:cNvPr id="437" name="Google Shape;437;g47708e5b1a_0_9"/>
          <p:cNvSpPr/>
          <p:nvPr/>
        </p:nvSpPr>
        <p:spPr>
          <a:xfrm>
            <a:off x="355601" y="0"/>
            <a:ext cx="11480400" cy="27540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8" name="Google Shape;438;g47708e5b1a_0_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9" name="Google Shape;439;g47708e5b1a_0_9"/>
          <p:cNvSpPr txBox="1"/>
          <p:nvPr>
            <p:ph type="title"/>
          </p:nvPr>
        </p:nvSpPr>
        <p:spPr>
          <a:xfrm>
            <a:off x="1179226" y="826680"/>
            <a:ext cx="98334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000"/>
              <a:buFont typeface="Calibri"/>
              <a:buNone/>
            </a:pPr>
            <a:r>
              <a:rPr lang="en-US" sz="4000">
                <a:solidFill>
                  <a:srgbClr val="FFFFFF"/>
                </a:solidFill>
              </a:rPr>
              <a:t>Exercise 1 : Getting familiar with R</a:t>
            </a:r>
            <a:endParaRPr sz="4000">
              <a:solidFill>
                <a:srgbClr val="FFFFFF"/>
              </a:solidFill>
            </a:endParaRPr>
          </a:p>
        </p:txBody>
      </p:sp>
      <p:pic>
        <p:nvPicPr>
          <p:cNvPr id="440" name="Google Shape;440;g47708e5b1a_0_9"/>
          <p:cNvPicPr preferRelativeResize="0"/>
          <p:nvPr/>
        </p:nvPicPr>
        <p:blipFill>
          <a:blip r:embed="rId4">
            <a:alphaModFix/>
          </a:blip>
          <a:stretch>
            <a:fillRect/>
          </a:stretch>
        </p:blipFill>
        <p:spPr>
          <a:xfrm>
            <a:off x="1065750" y="1050675"/>
            <a:ext cx="1331525" cy="834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g47708e5b1a_0_4"/>
          <p:cNvPicPr preferRelativeResize="0"/>
          <p:nvPr/>
        </p:nvPicPr>
        <p:blipFill>
          <a:blip r:embed="rId3">
            <a:alphaModFix/>
          </a:blip>
          <a:stretch>
            <a:fillRect/>
          </a:stretch>
        </p:blipFill>
        <p:spPr>
          <a:xfrm>
            <a:off x="3537813" y="1242850"/>
            <a:ext cx="5116374" cy="5116374"/>
          </a:xfrm>
          <a:prstGeom prst="rect">
            <a:avLst/>
          </a:prstGeom>
          <a:noFill/>
          <a:ln>
            <a:noFill/>
          </a:ln>
        </p:spPr>
      </p:pic>
      <p:sp>
        <p:nvSpPr>
          <p:cNvPr id="446" name="Google Shape;446;g47708e5b1a_0_4"/>
          <p:cNvSpPr txBox="1"/>
          <p:nvPr>
            <p:ph type="title"/>
          </p:nvPr>
        </p:nvSpPr>
        <p:spPr>
          <a:xfrm>
            <a:off x="381367"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Open Rstudio</a:t>
            </a:r>
            <a:endParaRPr b="1">
              <a:solidFill>
                <a:srgbClr val="674EA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
          <p:cNvSpPr txBox="1"/>
          <p:nvPr>
            <p:ph type="title"/>
          </p:nvPr>
        </p:nvSpPr>
        <p:spPr>
          <a:xfrm>
            <a:off x="381367"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Open Rstudio</a:t>
            </a:r>
            <a:endParaRPr b="1">
              <a:solidFill>
                <a:srgbClr val="674EA7"/>
              </a:solidFill>
            </a:endParaRPr>
          </a:p>
        </p:txBody>
      </p:sp>
      <p:pic>
        <p:nvPicPr>
          <p:cNvPr descr="A screenshot of a social media post&#10;&#10;Description generated with very high confidence" id="452" name="Google Shape;452;p7"/>
          <p:cNvPicPr preferRelativeResize="0"/>
          <p:nvPr/>
        </p:nvPicPr>
        <p:blipFill rotWithShape="1">
          <a:blip r:embed="rId3">
            <a:alphaModFix/>
          </a:blip>
          <a:srcRect b="0" l="0" r="0" t="2827"/>
          <a:stretch/>
        </p:blipFill>
        <p:spPr>
          <a:xfrm>
            <a:off x="1464725" y="1400850"/>
            <a:ext cx="9000073" cy="5076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descr="A screenshot of a social media post&#10;&#10;Description generated with very high confidence" id="457" name="Google Shape;457;p8"/>
          <p:cNvPicPr preferRelativeResize="0"/>
          <p:nvPr/>
        </p:nvPicPr>
        <p:blipFill rotWithShape="1">
          <a:blip r:embed="rId3">
            <a:alphaModFix/>
          </a:blip>
          <a:srcRect b="0" l="0" r="0" t="3194"/>
          <a:stretch/>
        </p:blipFill>
        <p:spPr>
          <a:xfrm>
            <a:off x="1183813" y="1246875"/>
            <a:ext cx="9616525" cy="5403302"/>
          </a:xfrm>
          <a:prstGeom prst="rect">
            <a:avLst/>
          </a:prstGeom>
          <a:noFill/>
          <a:ln>
            <a:noFill/>
          </a:ln>
        </p:spPr>
      </p:pic>
      <p:sp>
        <p:nvSpPr>
          <p:cNvPr id="458" name="Google Shape;458;p8"/>
          <p:cNvSpPr txBox="1"/>
          <p:nvPr/>
        </p:nvSpPr>
        <p:spPr>
          <a:xfrm>
            <a:off x="2607733" y="5046133"/>
            <a:ext cx="2743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accent2"/>
                </a:solidFill>
                <a:latin typeface="Calibri"/>
                <a:ea typeface="Calibri"/>
                <a:cs typeface="Calibri"/>
                <a:sym typeface="Calibri"/>
              </a:rPr>
              <a:t>CONSOLE</a:t>
            </a:r>
            <a:endParaRPr/>
          </a:p>
        </p:txBody>
      </p:sp>
      <p:sp>
        <p:nvSpPr>
          <p:cNvPr id="459" name="Google Shape;459;p8"/>
          <p:cNvSpPr txBox="1"/>
          <p:nvPr/>
        </p:nvSpPr>
        <p:spPr>
          <a:xfrm>
            <a:off x="7575733" y="2598508"/>
            <a:ext cx="2743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accent2"/>
                </a:solidFill>
                <a:latin typeface="Calibri"/>
                <a:ea typeface="Calibri"/>
                <a:cs typeface="Calibri"/>
                <a:sym typeface="Calibri"/>
              </a:rPr>
              <a:t>VARIABLES</a:t>
            </a:r>
            <a:endParaRPr sz="1800">
              <a:solidFill>
                <a:schemeClr val="dk1"/>
              </a:solidFill>
              <a:latin typeface="Calibri"/>
              <a:ea typeface="Calibri"/>
              <a:cs typeface="Calibri"/>
              <a:sym typeface="Calibri"/>
            </a:endParaRPr>
          </a:p>
        </p:txBody>
      </p:sp>
      <p:sp>
        <p:nvSpPr>
          <p:cNvPr id="460" name="Google Shape;460;p8"/>
          <p:cNvSpPr txBox="1"/>
          <p:nvPr/>
        </p:nvSpPr>
        <p:spPr>
          <a:xfrm>
            <a:off x="7904783" y="5046133"/>
            <a:ext cx="2743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accent2"/>
                </a:solidFill>
                <a:latin typeface="Calibri"/>
                <a:ea typeface="Calibri"/>
                <a:cs typeface="Calibri"/>
                <a:sym typeface="Calibri"/>
              </a:rPr>
              <a:t>PLOTS</a:t>
            </a:r>
            <a:endParaRPr sz="1800">
              <a:solidFill>
                <a:schemeClr val="dk1"/>
              </a:solidFill>
              <a:latin typeface="Calibri"/>
              <a:ea typeface="Calibri"/>
              <a:cs typeface="Calibri"/>
              <a:sym typeface="Calibri"/>
            </a:endParaRPr>
          </a:p>
        </p:txBody>
      </p:sp>
      <p:sp>
        <p:nvSpPr>
          <p:cNvPr id="461" name="Google Shape;461;p8"/>
          <p:cNvSpPr txBox="1"/>
          <p:nvPr>
            <p:ph type="title"/>
          </p:nvPr>
        </p:nvSpPr>
        <p:spPr>
          <a:xfrm>
            <a:off x="381367"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Open Rstudio</a:t>
            </a:r>
            <a:endParaRPr b="1">
              <a:solidFill>
                <a:srgbClr val="674EA7"/>
              </a:solidFill>
            </a:endParaRPr>
          </a:p>
        </p:txBody>
      </p:sp>
      <p:sp>
        <p:nvSpPr>
          <p:cNvPr id="462" name="Google Shape;462;p8"/>
          <p:cNvSpPr txBox="1"/>
          <p:nvPr/>
        </p:nvSpPr>
        <p:spPr>
          <a:xfrm>
            <a:off x="1454725" y="4606625"/>
            <a:ext cx="4416300" cy="1766400"/>
          </a:xfrm>
          <a:prstGeom prst="rect">
            <a:avLst/>
          </a:prstGeom>
          <a:no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6" name="Shape 466"/>
        <p:cNvGrpSpPr/>
        <p:nvPr/>
      </p:nvGrpSpPr>
      <p:grpSpPr>
        <a:xfrm>
          <a:off x="0" y="0"/>
          <a:ext cx="0" cy="0"/>
          <a:chOff x="0" y="0"/>
          <a:chExt cx="0" cy="0"/>
        </a:xfrm>
      </p:grpSpPr>
      <p:sp>
        <p:nvSpPr>
          <p:cNvPr id="467" name="Google Shape;467;p9"/>
          <p:cNvSpPr txBox="1"/>
          <p:nvPr>
            <p:ph idx="4294967295" type="title"/>
          </p:nvPr>
        </p:nvSpPr>
        <p:spPr>
          <a:xfrm>
            <a:off x="0" y="2054225"/>
            <a:ext cx="3668713" cy="27590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R coding</a:t>
            </a:r>
            <a:endParaRPr>
              <a:solidFill>
                <a:srgbClr val="FFFFFF"/>
              </a:solidFill>
            </a:endParaRPr>
          </a:p>
        </p:txBody>
      </p:sp>
      <p:pic>
        <p:nvPicPr>
          <p:cNvPr descr="A screenshot of a cell phone&#10;&#10;Description generated with very high confidence" id="468" name="Google Shape;468;p9"/>
          <p:cNvPicPr preferRelativeResize="0"/>
          <p:nvPr/>
        </p:nvPicPr>
        <p:blipFill rotWithShape="1">
          <a:blip r:embed="rId3">
            <a:alphaModFix/>
          </a:blip>
          <a:srcRect b="0" l="0" r="0" t="26318"/>
          <a:stretch/>
        </p:blipFill>
        <p:spPr>
          <a:xfrm>
            <a:off x="745075" y="1338848"/>
            <a:ext cx="9677401" cy="2336225"/>
          </a:xfrm>
          <a:prstGeom prst="rect">
            <a:avLst/>
          </a:prstGeom>
          <a:noFill/>
          <a:ln>
            <a:noFill/>
          </a:ln>
        </p:spPr>
      </p:pic>
      <p:pic>
        <p:nvPicPr>
          <p:cNvPr descr="A screenshot of a cell phone&#10;&#10;Description generated with very high confidence" id="469" name="Google Shape;469;p9"/>
          <p:cNvPicPr preferRelativeResize="0"/>
          <p:nvPr/>
        </p:nvPicPr>
        <p:blipFill rotWithShape="1">
          <a:blip r:embed="rId4">
            <a:alphaModFix/>
          </a:blip>
          <a:srcRect b="0" l="0" r="0" t="0"/>
          <a:stretch/>
        </p:blipFill>
        <p:spPr>
          <a:xfrm>
            <a:off x="745067" y="3778968"/>
            <a:ext cx="10176934" cy="2886065"/>
          </a:xfrm>
          <a:prstGeom prst="rect">
            <a:avLst/>
          </a:prstGeom>
          <a:noFill/>
          <a:ln>
            <a:noFill/>
          </a:ln>
        </p:spPr>
      </p:pic>
      <p:sp>
        <p:nvSpPr>
          <p:cNvPr id="470" name="Google Shape;470;p9"/>
          <p:cNvSpPr txBox="1"/>
          <p:nvPr>
            <p:ph idx="4294967295" type="title"/>
          </p:nvPr>
        </p:nvSpPr>
        <p:spPr>
          <a:xfrm>
            <a:off x="575729" y="-907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Basic concepts in R: Simple arithmetic</a:t>
            </a:r>
            <a:endParaRPr b="1">
              <a:solidFill>
                <a:srgbClr val="674EA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4" name="Shape 474"/>
        <p:cNvGrpSpPr/>
        <p:nvPr/>
      </p:nvGrpSpPr>
      <p:grpSpPr>
        <a:xfrm>
          <a:off x="0" y="0"/>
          <a:ext cx="0" cy="0"/>
          <a:chOff x="0" y="0"/>
          <a:chExt cx="0" cy="0"/>
        </a:xfrm>
      </p:grpSpPr>
      <p:sp>
        <p:nvSpPr>
          <p:cNvPr id="475" name="Google Shape;475;p10"/>
          <p:cNvSpPr txBox="1"/>
          <p:nvPr>
            <p:ph idx="4294967295" type="title"/>
          </p:nvPr>
        </p:nvSpPr>
        <p:spPr>
          <a:xfrm>
            <a:off x="0" y="2054225"/>
            <a:ext cx="3668713" cy="27590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R coding</a:t>
            </a:r>
            <a:endParaRPr>
              <a:solidFill>
                <a:srgbClr val="FFFFFF"/>
              </a:solidFill>
            </a:endParaRPr>
          </a:p>
        </p:txBody>
      </p:sp>
      <p:pic>
        <p:nvPicPr>
          <p:cNvPr descr="A screenshot of a cell phone&#10;&#10;Description generated with very high confidence" id="476" name="Google Shape;476;p10"/>
          <p:cNvPicPr preferRelativeResize="0"/>
          <p:nvPr/>
        </p:nvPicPr>
        <p:blipFill rotWithShape="1">
          <a:blip r:embed="rId3">
            <a:alphaModFix/>
          </a:blip>
          <a:srcRect b="0" l="0" r="0" t="24202"/>
          <a:stretch/>
        </p:blipFill>
        <p:spPr>
          <a:xfrm>
            <a:off x="262475" y="2476502"/>
            <a:ext cx="11472325" cy="2566950"/>
          </a:xfrm>
          <a:prstGeom prst="rect">
            <a:avLst/>
          </a:prstGeom>
          <a:noFill/>
          <a:ln>
            <a:noFill/>
          </a:ln>
        </p:spPr>
      </p:pic>
      <p:sp>
        <p:nvSpPr>
          <p:cNvPr id="477" name="Google Shape;477;p10"/>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Basic concepts: </a:t>
            </a:r>
            <a:r>
              <a:rPr b="1" lang="en-US">
                <a:solidFill>
                  <a:srgbClr val="674EA7"/>
                </a:solidFill>
              </a:rPr>
              <a:t>Variables in R</a:t>
            </a:r>
            <a:endParaRPr b="1">
              <a:solidFill>
                <a:srgbClr val="674EA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1" name="Shape 481"/>
        <p:cNvGrpSpPr/>
        <p:nvPr/>
      </p:nvGrpSpPr>
      <p:grpSpPr>
        <a:xfrm>
          <a:off x="0" y="0"/>
          <a:ext cx="0" cy="0"/>
          <a:chOff x="0" y="0"/>
          <a:chExt cx="0" cy="0"/>
        </a:xfrm>
      </p:grpSpPr>
      <p:sp>
        <p:nvSpPr>
          <p:cNvPr id="482" name="Google Shape;482;p11"/>
          <p:cNvSpPr txBox="1"/>
          <p:nvPr>
            <p:ph idx="4294967295" type="title"/>
          </p:nvPr>
        </p:nvSpPr>
        <p:spPr>
          <a:xfrm>
            <a:off x="0" y="2054225"/>
            <a:ext cx="3668713" cy="27590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R coding</a:t>
            </a:r>
            <a:endParaRPr>
              <a:solidFill>
                <a:srgbClr val="FFFFFF"/>
              </a:solidFill>
            </a:endParaRPr>
          </a:p>
        </p:txBody>
      </p:sp>
      <p:pic>
        <p:nvPicPr>
          <p:cNvPr descr="A screenshot of a cell phone&#10;&#10;Description generated with very high confidence" id="483" name="Google Shape;483;p11"/>
          <p:cNvPicPr preferRelativeResize="0"/>
          <p:nvPr/>
        </p:nvPicPr>
        <p:blipFill rotWithShape="1">
          <a:blip r:embed="rId3">
            <a:alphaModFix/>
          </a:blip>
          <a:srcRect b="0" l="0" r="0" t="0"/>
          <a:stretch/>
        </p:blipFill>
        <p:spPr>
          <a:xfrm>
            <a:off x="601133" y="1529680"/>
            <a:ext cx="10625666" cy="4992438"/>
          </a:xfrm>
          <a:prstGeom prst="rect">
            <a:avLst/>
          </a:prstGeom>
          <a:noFill/>
          <a:ln>
            <a:noFill/>
          </a:ln>
        </p:spPr>
      </p:pic>
      <p:sp>
        <p:nvSpPr>
          <p:cNvPr id="484" name="Google Shape;484;p11"/>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Basic concepts: Variables in R</a:t>
            </a:r>
            <a:endParaRPr b="1">
              <a:solidFill>
                <a:srgbClr val="674EA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g6293b3d42b_1_165"/>
          <p:cNvSpPr txBox="1"/>
          <p:nvPr>
            <p:ph type="ctrTitle"/>
          </p:nvPr>
        </p:nvSpPr>
        <p:spPr>
          <a:xfrm>
            <a:off x="1625600" y="179900"/>
            <a:ext cx="8607300" cy="1546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181818"/>
              </a:buClr>
              <a:buFont typeface="Helvetica Neue"/>
              <a:buNone/>
            </a:pPr>
            <a:r>
              <a:rPr b="1" lang="en-US" sz="4800">
                <a:solidFill>
                  <a:srgbClr val="88398A"/>
                </a:solidFill>
                <a:latin typeface="Helvetica Neue"/>
                <a:ea typeface="Helvetica Neue"/>
                <a:cs typeface="Helvetica Neue"/>
                <a:sym typeface="Helvetica Neue"/>
              </a:rPr>
              <a:t>What’s R?</a:t>
            </a:r>
            <a:endParaRPr sz="4800"/>
          </a:p>
        </p:txBody>
      </p:sp>
      <p:pic>
        <p:nvPicPr>
          <p:cNvPr id="251" name="Google Shape;251;g6293b3d42b_1_165"/>
          <p:cNvPicPr preferRelativeResize="0"/>
          <p:nvPr/>
        </p:nvPicPr>
        <p:blipFill>
          <a:blip r:embed="rId3">
            <a:alphaModFix/>
          </a:blip>
          <a:stretch>
            <a:fillRect/>
          </a:stretch>
        </p:blipFill>
        <p:spPr>
          <a:xfrm>
            <a:off x="10232900" y="179900"/>
            <a:ext cx="1657350" cy="1038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8" name="Shape 488"/>
        <p:cNvGrpSpPr/>
        <p:nvPr/>
      </p:nvGrpSpPr>
      <p:grpSpPr>
        <a:xfrm>
          <a:off x="0" y="0"/>
          <a:ext cx="0" cy="0"/>
          <a:chOff x="0" y="0"/>
          <a:chExt cx="0" cy="0"/>
        </a:xfrm>
      </p:grpSpPr>
      <p:sp>
        <p:nvSpPr>
          <p:cNvPr id="489" name="Google Shape;489;g47708e5b1a_0_24"/>
          <p:cNvSpPr/>
          <p:nvPr/>
        </p:nvSpPr>
        <p:spPr>
          <a:xfrm>
            <a:off x="355601" y="0"/>
            <a:ext cx="11480400" cy="27540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0" name="Google Shape;490;g47708e5b1a_0_2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91" name="Google Shape;491;g47708e5b1a_0_24"/>
          <p:cNvSpPr txBox="1"/>
          <p:nvPr>
            <p:ph type="title"/>
          </p:nvPr>
        </p:nvSpPr>
        <p:spPr>
          <a:xfrm>
            <a:off x="1477250" y="804888"/>
            <a:ext cx="102351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4000"/>
              <a:buFont typeface="Calibri"/>
              <a:buNone/>
            </a:pPr>
            <a:r>
              <a:rPr lang="en-US" sz="4000">
                <a:solidFill>
                  <a:srgbClr val="FFFFFF"/>
                </a:solidFill>
              </a:rPr>
              <a:t>Exercise 2</a:t>
            </a:r>
            <a:r>
              <a:rPr lang="en-US" sz="4000">
                <a:solidFill>
                  <a:srgbClr val="FFFFFF"/>
                </a:solidFill>
              </a:rPr>
              <a:t>: Data exploration with R</a:t>
            </a:r>
            <a:endParaRPr sz="4000">
              <a:solidFill>
                <a:srgbClr val="FFFFFF"/>
              </a:solidFill>
            </a:endParaRPr>
          </a:p>
        </p:txBody>
      </p:sp>
      <p:pic>
        <p:nvPicPr>
          <p:cNvPr id="492" name="Google Shape;492;g47708e5b1a_0_24"/>
          <p:cNvPicPr preferRelativeResize="0"/>
          <p:nvPr/>
        </p:nvPicPr>
        <p:blipFill>
          <a:blip r:embed="rId4">
            <a:alphaModFix/>
          </a:blip>
          <a:stretch>
            <a:fillRect/>
          </a:stretch>
        </p:blipFill>
        <p:spPr>
          <a:xfrm>
            <a:off x="1065750" y="1050675"/>
            <a:ext cx="1331525" cy="834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13"/>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Read in the data</a:t>
            </a:r>
            <a:endParaRPr b="1">
              <a:solidFill>
                <a:srgbClr val="674EA7"/>
              </a:solidFill>
            </a:endParaRPr>
          </a:p>
        </p:txBody>
      </p:sp>
      <p:pic>
        <p:nvPicPr>
          <p:cNvPr id="498" name="Google Shape;498;p13"/>
          <p:cNvPicPr preferRelativeResize="0"/>
          <p:nvPr/>
        </p:nvPicPr>
        <p:blipFill>
          <a:blip r:embed="rId3">
            <a:alphaModFix/>
          </a:blip>
          <a:stretch>
            <a:fillRect/>
          </a:stretch>
        </p:blipFill>
        <p:spPr>
          <a:xfrm>
            <a:off x="152400" y="2325900"/>
            <a:ext cx="11887200" cy="6897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g47708e5b1a_0_41"/>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Visualise</a:t>
            </a:r>
            <a:r>
              <a:rPr b="1" lang="en-US">
                <a:solidFill>
                  <a:srgbClr val="674EA7"/>
                </a:solidFill>
              </a:rPr>
              <a:t> in the data</a:t>
            </a:r>
            <a:endParaRPr b="1">
              <a:solidFill>
                <a:srgbClr val="674EA7"/>
              </a:solidFill>
            </a:endParaRPr>
          </a:p>
        </p:txBody>
      </p:sp>
      <p:pic>
        <p:nvPicPr>
          <p:cNvPr id="504" name="Google Shape;504;g47708e5b1a_0_41"/>
          <p:cNvPicPr preferRelativeResize="0"/>
          <p:nvPr/>
        </p:nvPicPr>
        <p:blipFill>
          <a:blip r:embed="rId3">
            <a:alphaModFix/>
          </a:blip>
          <a:stretch>
            <a:fillRect/>
          </a:stretch>
        </p:blipFill>
        <p:spPr>
          <a:xfrm>
            <a:off x="2718275" y="2881900"/>
            <a:ext cx="6478138" cy="3671300"/>
          </a:xfrm>
          <a:prstGeom prst="rect">
            <a:avLst/>
          </a:prstGeom>
          <a:noFill/>
          <a:ln>
            <a:noFill/>
          </a:ln>
        </p:spPr>
      </p:pic>
      <p:pic>
        <p:nvPicPr>
          <p:cNvPr id="505" name="Google Shape;505;g47708e5b1a_0_41"/>
          <p:cNvPicPr preferRelativeResize="0"/>
          <p:nvPr/>
        </p:nvPicPr>
        <p:blipFill>
          <a:blip r:embed="rId4">
            <a:alphaModFix/>
          </a:blip>
          <a:stretch>
            <a:fillRect/>
          </a:stretch>
        </p:blipFill>
        <p:spPr>
          <a:xfrm>
            <a:off x="304800" y="1442775"/>
            <a:ext cx="11616059" cy="1134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g6293b3d42b_1_314"/>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Exploration of </a:t>
            </a:r>
            <a:r>
              <a:rPr b="1" lang="en-US">
                <a:solidFill>
                  <a:srgbClr val="674EA7"/>
                </a:solidFill>
              </a:rPr>
              <a:t>the data</a:t>
            </a:r>
            <a:endParaRPr b="1">
              <a:solidFill>
                <a:srgbClr val="674EA7"/>
              </a:solidFill>
            </a:endParaRPr>
          </a:p>
        </p:txBody>
      </p:sp>
      <p:pic>
        <p:nvPicPr>
          <p:cNvPr id="511" name="Google Shape;511;g6293b3d42b_1_314"/>
          <p:cNvPicPr preferRelativeResize="0"/>
          <p:nvPr/>
        </p:nvPicPr>
        <p:blipFill>
          <a:blip r:embed="rId3">
            <a:alphaModFix/>
          </a:blip>
          <a:stretch>
            <a:fillRect/>
          </a:stretch>
        </p:blipFill>
        <p:spPr>
          <a:xfrm>
            <a:off x="787400" y="1442775"/>
            <a:ext cx="10363200" cy="1447800"/>
          </a:xfrm>
          <a:prstGeom prst="rect">
            <a:avLst/>
          </a:prstGeom>
          <a:noFill/>
          <a:ln>
            <a:noFill/>
          </a:ln>
        </p:spPr>
      </p:pic>
      <p:pic>
        <p:nvPicPr>
          <p:cNvPr id="512" name="Google Shape;512;g6293b3d42b_1_314"/>
          <p:cNvPicPr preferRelativeResize="0"/>
          <p:nvPr/>
        </p:nvPicPr>
        <p:blipFill rotWithShape="1">
          <a:blip r:embed="rId4">
            <a:alphaModFix/>
          </a:blip>
          <a:srcRect b="0" l="0" r="0" t="9057"/>
          <a:stretch/>
        </p:blipFill>
        <p:spPr>
          <a:xfrm>
            <a:off x="152400" y="3236576"/>
            <a:ext cx="11887200" cy="2848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g47708e5b1a_0_47"/>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Plot </a:t>
            </a:r>
            <a:r>
              <a:rPr b="1" lang="en-US">
                <a:solidFill>
                  <a:srgbClr val="674EA7"/>
                </a:solidFill>
              </a:rPr>
              <a:t>the data using plot command</a:t>
            </a:r>
            <a:endParaRPr b="1">
              <a:solidFill>
                <a:srgbClr val="674EA7"/>
              </a:solidFill>
            </a:endParaRPr>
          </a:p>
        </p:txBody>
      </p:sp>
      <p:pic>
        <p:nvPicPr>
          <p:cNvPr id="518" name="Google Shape;518;g47708e5b1a_0_47"/>
          <p:cNvPicPr preferRelativeResize="0"/>
          <p:nvPr/>
        </p:nvPicPr>
        <p:blipFill>
          <a:blip r:embed="rId3">
            <a:alphaModFix/>
          </a:blip>
          <a:stretch>
            <a:fillRect/>
          </a:stretch>
        </p:blipFill>
        <p:spPr>
          <a:xfrm>
            <a:off x="1485875" y="1442775"/>
            <a:ext cx="8496300" cy="1123950"/>
          </a:xfrm>
          <a:prstGeom prst="rect">
            <a:avLst/>
          </a:prstGeom>
          <a:noFill/>
          <a:ln>
            <a:noFill/>
          </a:ln>
        </p:spPr>
      </p:pic>
      <p:pic>
        <p:nvPicPr>
          <p:cNvPr id="519" name="Google Shape;519;g47708e5b1a_0_47"/>
          <p:cNvPicPr preferRelativeResize="0"/>
          <p:nvPr/>
        </p:nvPicPr>
        <p:blipFill>
          <a:blip r:embed="rId4">
            <a:alphaModFix/>
          </a:blip>
          <a:stretch>
            <a:fillRect/>
          </a:stretch>
        </p:blipFill>
        <p:spPr>
          <a:xfrm>
            <a:off x="2178625" y="2753775"/>
            <a:ext cx="6822568" cy="3986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id="524" name="Google Shape;524;g47708e5b1a_0_56"/>
          <p:cNvPicPr preferRelativeResize="0"/>
          <p:nvPr/>
        </p:nvPicPr>
        <p:blipFill>
          <a:blip r:embed="rId3">
            <a:alphaModFix/>
          </a:blip>
          <a:stretch>
            <a:fillRect/>
          </a:stretch>
        </p:blipFill>
        <p:spPr>
          <a:xfrm>
            <a:off x="1485875" y="1442775"/>
            <a:ext cx="8496300" cy="1123950"/>
          </a:xfrm>
          <a:prstGeom prst="rect">
            <a:avLst/>
          </a:prstGeom>
          <a:noFill/>
          <a:ln>
            <a:noFill/>
          </a:ln>
        </p:spPr>
      </p:pic>
      <p:sp>
        <p:nvSpPr>
          <p:cNvPr id="525" name="Google Shape;525;g47708e5b1a_0_56"/>
          <p:cNvSpPr txBox="1"/>
          <p:nvPr/>
        </p:nvSpPr>
        <p:spPr>
          <a:xfrm>
            <a:off x="1402775" y="3134600"/>
            <a:ext cx="9775200" cy="19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1155CC"/>
                </a:solidFill>
                <a:latin typeface="Calibri"/>
                <a:ea typeface="Calibri"/>
                <a:cs typeface="Calibri"/>
                <a:sym typeface="Calibri"/>
              </a:rPr>
              <a:t>Exercise: How do you plot Class vs Age?</a:t>
            </a:r>
            <a:endParaRPr sz="3600">
              <a:solidFill>
                <a:srgbClr val="1155CC"/>
              </a:solidFill>
              <a:latin typeface="Calibri"/>
              <a:ea typeface="Calibri"/>
              <a:cs typeface="Calibri"/>
              <a:sym typeface="Calibri"/>
            </a:endParaRPr>
          </a:p>
        </p:txBody>
      </p:sp>
      <p:sp>
        <p:nvSpPr>
          <p:cNvPr id="526" name="Google Shape;526;g47708e5b1a_0_56"/>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Plot the data using plot command</a:t>
            </a:r>
            <a:endParaRPr b="1">
              <a:solidFill>
                <a:srgbClr val="674EA7"/>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Google Shape;531;g47708e5b1a_0_69"/>
          <p:cNvPicPr preferRelativeResize="0"/>
          <p:nvPr/>
        </p:nvPicPr>
        <p:blipFill>
          <a:blip r:embed="rId3">
            <a:alphaModFix/>
          </a:blip>
          <a:stretch>
            <a:fillRect/>
          </a:stretch>
        </p:blipFill>
        <p:spPr>
          <a:xfrm>
            <a:off x="1485875" y="1442775"/>
            <a:ext cx="8496300" cy="1123950"/>
          </a:xfrm>
          <a:prstGeom prst="rect">
            <a:avLst/>
          </a:prstGeom>
          <a:noFill/>
          <a:ln>
            <a:noFill/>
          </a:ln>
        </p:spPr>
      </p:pic>
      <p:sp>
        <p:nvSpPr>
          <p:cNvPr id="532" name="Google Shape;532;g47708e5b1a_0_69"/>
          <p:cNvSpPr txBox="1"/>
          <p:nvPr/>
        </p:nvSpPr>
        <p:spPr>
          <a:xfrm>
            <a:off x="1402775" y="3134600"/>
            <a:ext cx="9775200" cy="19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1155CC"/>
                </a:solidFill>
                <a:latin typeface="Calibri"/>
                <a:ea typeface="Calibri"/>
                <a:cs typeface="Calibri"/>
                <a:sym typeface="Calibri"/>
              </a:rPr>
              <a:t>Exercise: How do you plot Class vs Age?</a:t>
            </a:r>
            <a:endParaRPr sz="3600">
              <a:solidFill>
                <a:srgbClr val="1155CC"/>
              </a:solidFill>
              <a:latin typeface="Calibri"/>
              <a:ea typeface="Calibri"/>
              <a:cs typeface="Calibri"/>
              <a:sym typeface="Calibri"/>
            </a:endParaRPr>
          </a:p>
        </p:txBody>
      </p:sp>
      <p:pic>
        <p:nvPicPr>
          <p:cNvPr id="533" name="Google Shape;533;g47708e5b1a_0_69"/>
          <p:cNvPicPr preferRelativeResize="0"/>
          <p:nvPr/>
        </p:nvPicPr>
        <p:blipFill>
          <a:blip r:embed="rId4">
            <a:alphaModFix/>
          </a:blip>
          <a:stretch>
            <a:fillRect/>
          </a:stretch>
        </p:blipFill>
        <p:spPr>
          <a:xfrm>
            <a:off x="1485875" y="4481975"/>
            <a:ext cx="7239000" cy="819150"/>
          </a:xfrm>
          <a:prstGeom prst="rect">
            <a:avLst/>
          </a:prstGeom>
          <a:noFill/>
          <a:ln>
            <a:noFill/>
          </a:ln>
        </p:spPr>
      </p:pic>
      <p:sp>
        <p:nvSpPr>
          <p:cNvPr id="534" name="Google Shape;534;g47708e5b1a_0_69"/>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Plot the data using plot command</a:t>
            </a:r>
            <a:endParaRPr b="1">
              <a:solidFill>
                <a:srgbClr val="674EA7"/>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g47708e5b1a_0_84"/>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Plot the data using barplot</a:t>
            </a:r>
            <a:endParaRPr b="1">
              <a:solidFill>
                <a:srgbClr val="674EA7"/>
              </a:solidFill>
            </a:endParaRPr>
          </a:p>
        </p:txBody>
      </p:sp>
      <p:pic>
        <p:nvPicPr>
          <p:cNvPr id="540" name="Google Shape;540;g47708e5b1a_0_84"/>
          <p:cNvPicPr preferRelativeResize="0"/>
          <p:nvPr/>
        </p:nvPicPr>
        <p:blipFill>
          <a:blip r:embed="rId3">
            <a:alphaModFix/>
          </a:blip>
          <a:stretch>
            <a:fillRect/>
          </a:stretch>
        </p:blipFill>
        <p:spPr>
          <a:xfrm>
            <a:off x="1122225" y="1541475"/>
            <a:ext cx="9601200" cy="1314450"/>
          </a:xfrm>
          <a:prstGeom prst="rect">
            <a:avLst/>
          </a:prstGeom>
          <a:noFill/>
          <a:ln>
            <a:noFill/>
          </a:ln>
        </p:spPr>
      </p:pic>
      <p:pic>
        <p:nvPicPr>
          <p:cNvPr id="541" name="Google Shape;541;g47708e5b1a_0_84"/>
          <p:cNvPicPr preferRelativeResize="0"/>
          <p:nvPr/>
        </p:nvPicPr>
        <p:blipFill>
          <a:blip r:embed="rId4">
            <a:alphaModFix/>
          </a:blip>
          <a:stretch>
            <a:fillRect/>
          </a:stretch>
        </p:blipFill>
        <p:spPr>
          <a:xfrm>
            <a:off x="1711025" y="2954625"/>
            <a:ext cx="7194019" cy="3697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g47708e5b1a_0_121"/>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Plot the data using pie plots</a:t>
            </a:r>
            <a:endParaRPr b="1">
              <a:solidFill>
                <a:srgbClr val="674EA7"/>
              </a:solidFill>
            </a:endParaRPr>
          </a:p>
        </p:txBody>
      </p:sp>
      <p:pic>
        <p:nvPicPr>
          <p:cNvPr id="547" name="Google Shape;547;g47708e5b1a_0_121"/>
          <p:cNvPicPr preferRelativeResize="0"/>
          <p:nvPr/>
        </p:nvPicPr>
        <p:blipFill>
          <a:blip r:embed="rId3">
            <a:alphaModFix/>
          </a:blip>
          <a:stretch>
            <a:fillRect/>
          </a:stretch>
        </p:blipFill>
        <p:spPr>
          <a:xfrm>
            <a:off x="3009900" y="3233475"/>
            <a:ext cx="5159907" cy="3319725"/>
          </a:xfrm>
          <a:prstGeom prst="rect">
            <a:avLst/>
          </a:prstGeom>
          <a:noFill/>
          <a:ln>
            <a:noFill/>
          </a:ln>
        </p:spPr>
      </p:pic>
      <p:pic>
        <p:nvPicPr>
          <p:cNvPr id="548" name="Google Shape;548;g47708e5b1a_0_121"/>
          <p:cNvPicPr preferRelativeResize="0"/>
          <p:nvPr/>
        </p:nvPicPr>
        <p:blipFill>
          <a:blip r:embed="rId4">
            <a:alphaModFix/>
          </a:blip>
          <a:stretch>
            <a:fillRect/>
          </a:stretch>
        </p:blipFill>
        <p:spPr>
          <a:xfrm>
            <a:off x="228600" y="1334433"/>
            <a:ext cx="12191999" cy="200038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g47708e5b1a_0_113"/>
          <p:cNvSpPr txBox="1"/>
          <p:nvPr>
            <p:ph idx="4294967295" type="title"/>
          </p:nvPr>
        </p:nvSpPr>
        <p:spPr>
          <a:xfrm>
            <a:off x="575729" y="117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674EA7"/>
                </a:solidFill>
              </a:rPr>
              <a:t>Plot the data using pie plots</a:t>
            </a:r>
            <a:endParaRPr b="1">
              <a:solidFill>
                <a:srgbClr val="674EA7"/>
              </a:solidFill>
            </a:endParaRPr>
          </a:p>
        </p:txBody>
      </p:sp>
      <p:pic>
        <p:nvPicPr>
          <p:cNvPr id="554" name="Google Shape;554;g47708e5b1a_0_113"/>
          <p:cNvPicPr preferRelativeResize="0"/>
          <p:nvPr/>
        </p:nvPicPr>
        <p:blipFill>
          <a:blip r:embed="rId3">
            <a:alphaModFix/>
          </a:blip>
          <a:stretch>
            <a:fillRect/>
          </a:stretch>
        </p:blipFill>
        <p:spPr>
          <a:xfrm>
            <a:off x="2530775" y="2897650"/>
            <a:ext cx="5477924" cy="3655550"/>
          </a:xfrm>
          <a:prstGeom prst="rect">
            <a:avLst/>
          </a:prstGeom>
          <a:noFill/>
          <a:ln>
            <a:noFill/>
          </a:ln>
        </p:spPr>
      </p:pic>
      <p:pic>
        <p:nvPicPr>
          <p:cNvPr id="555" name="Google Shape;555;g47708e5b1a_0_113"/>
          <p:cNvPicPr preferRelativeResize="0"/>
          <p:nvPr/>
        </p:nvPicPr>
        <p:blipFill rotWithShape="1">
          <a:blip r:embed="rId4">
            <a:alphaModFix/>
          </a:blip>
          <a:srcRect b="0" l="0" r="0" t="21923"/>
          <a:stretch/>
        </p:blipFill>
        <p:spPr>
          <a:xfrm>
            <a:off x="145475" y="1574025"/>
            <a:ext cx="12191998" cy="1412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g6293b3d42b_1_304"/>
          <p:cNvSpPr txBox="1"/>
          <p:nvPr>
            <p:ph type="ctrTitle"/>
          </p:nvPr>
        </p:nvSpPr>
        <p:spPr>
          <a:xfrm>
            <a:off x="1625600" y="179900"/>
            <a:ext cx="8607300" cy="1546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181818"/>
              </a:buClr>
              <a:buFont typeface="Helvetica Neue"/>
              <a:buNone/>
            </a:pPr>
            <a:r>
              <a:rPr b="1" lang="en-US" sz="4800">
                <a:solidFill>
                  <a:srgbClr val="88398A"/>
                </a:solidFill>
                <a:latin typeface="Helvetica Neue"/>
                <a:ea typeface="Helvetica Neue"/>
                <a:cs typeface="Helvetica Neue"/>
                <a:sym typeface="Helvetica Neue"/>
              </a:rPr>
              <a:t>What’s R?</a:t>
            </a:r>
            <a:endParaRPr sz="4800"/>
          </a:p>
        </p:txBody>
      </p:sp>
      <p:sp>
        <p:nvSpPr>
          <p:cNvPr id="257" name="Google Shape;257;g6293b3d42b_1_304"/>
          <p:cNvSpPr txBox="1"/>
          <p:nvPr/>
        </p:nvSpPr>
        <p:spPr>
          <a:xfrm>
            <a:off x="444700" y="1327900"/>
            <a:ext cx="11363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222222"/>
                </a:solidFill>
                <a:highlight>
                  <a:srgbClr val="FFFFFF"/>
                </a:highlight>
              </a:rPr>
              <a:t>R is a </a:t>
            </a:r>
            <a:r>
              <a:rPr b="1" lang="en-US" sz="3600">
                <a:solidFill>
                  <a:srgbClr val="88398A"/>
                </a:solidFill>
                <a:latin typeface="Helvetica Neue"/>
                <a:ea typeface="Helvetica Neue"/>
                <a:cs typeface="Helvetica Neue"/>
                <a:sym typeface="Helvetica Neue"/>
              </a:rPr>
              <a:t>programming language </a:t>
            </a:r>
            <a:r>
              <a:rPr lang="en-US" sz="3600">
                <a:solidFill>
                  <a:srgbClr val="222222"/>
                </a:solidFill>
                <a:highlight>
                  <a:srgbClr val="FFFFFF"/>
                </a:highlight>
              </a:rPr>
              <a:t>and </a:t>
            </a:r>
            <a:r>
              <a:rPr b="1" lang="en-US" sz="3600">
                <a:solidFill>
                  <a:srgbClr val="88398A"/>
                </a:solidFill>
                <a:latin typeface="Helvetica Neue"/>
                <a:ea typeface="Helvetica Neue"/>
                <a:cs typeface="Helvetica Neue"/>
                <a:sym typeface="Helvetica Neue"/>
              </a:rPr>
              <a:t>free software  </a:t>
            </a:r>
            <a:r>
              <a:rPr lang="en-US" sz="3600">
                <a:solidFill>
                  <a:srgbClr val="222222"/>
                </a:solidFill>
                <a:highlight>
                  <a:srgbClr val="FFFFFF"/>
                </a:highlight>
              </a:rPr>
              <a:t>environment for </a:t>
            </a:r>
            <a:r>
              <a:rPr b="1" lang="en-US" sz="3600">
                <a:solidFill>
                  <a:srgbClr val="88398A"/>
                </a:solidFill>
                <a:latin typeface="Helvetica Neue"/>
                <a:ea typeface="Helvetica Neue"/>
                <a:cs typeface="Helvetica Neue"/>
                <a:sym typeface="Helvetica Neue"/>
              </a:rPr>
              <a:t>statistical computing and graphics</a:t>
            </a:r>
            <a:endParaRPr b="1" sz="3600"/>
          </a:p>
        </p:txBody>
      </p:sp>
      <p:pic>
        <p:nvPicPr>
          <p:cNvPr id="258" name="Google Shape;258;g6293b3d42b_1_304"/>
          <p:cNvPicPr preferRelativeResize="0"/>
          <p:nvPr/>
        </p:nvPicPr>
        <p:blipFill>
          <a:blip r:embed="rId3">
            <a:alphaModFix/>
          </a:blip>
          <a:stretch>
            <a:fillRect/>
          </a:stretch>
        </p:blipFill>
        <p:spPr>
          <a:xfrm>
            <a:off x="692025" y="3061725"/>
            <a:ext cx="5154950" cy="3092975"/>
          </a:xfrm>
          <a:prstGeom prst="rect">
            <a:avLst/>
          </a:prstGeom>
          <a:noFill/>
          <a:ln>
            <a:noFill/>
          </a:ln>
        </p:spPr>
      </p:pic>
      <p:pic>
        <p:nvPicPr>
          <p:cNvPr id="259" name="Google Shape;259;g6293b3d42b_1_304"/>
          <p:cNvPicPr preferRelativeResize="0"/>
          <p:nvPr/>
        </p:nvPicPr>
        <p:blipFill>
          <a:blip r:embed="rId4">
            <a:alphaModFix/>
          </a:blip>
          <a:stretch>
            <a:fillRect/>
          </a:stretch>
        </p:blipFill>
        <p:spPr>
          <a:xfrm>
            <a:off x="10232900" y="179900"/>
            <a:ext cx="1657350" cy="1038225"/>
          </a:xfrm>
          <a:prstGeom prst="rect">
            <a:avLst/>
          </a:prstGeom>
          <a:noFill/>
          <a:ln>
            <a:noFill/>
          </a:ln>
        </p:spPr>
      </p:pic>
      <p:pic>
        <p:nvPicPr>
          <p:cNvPr id="260" name="Google Shape;260;g6293b3d42b_1_304"/>
          <p:cNvPicPr preferRelativeResize="0"/>
          <p:nvPr/>
        </p:nvPicPr>
        <p:blipFill>
          <a:blip r:embed="rId5">
            <a:alphaModFix/>
          </a:blip>
          <a:stretch>
            <a:fillRect/>
          </a:stretch>
        </p:blipFill>
        <p:spPr>
          <a:xfrm>
            <a:off x="6273913" y="5024175"/>
            <a:ext cx="4590990" cy="1546499"/>
          </a:xfrm>
          <a:prstGeom prst="rect">
            <a:avLst/>
          </a:prstGeom>
          <a:noFill/>
          <a:ln>
            <a:noFill/>
          </a:ln>
        </p:spPr>
      </p:pic>
      <p:pic>
        <p:nvPicPr>
          <p:cNvPr id="261" name="Google Shape;261;g6293b3d42b_1_304"/>
          <p:cNvPicPr preferRelativeResize="0"/>
          <p:nvPr/>
        </p:nvPicPr>
        <p:blipFill>
          <a:blip r:embed="rId6">
            <a:alphaModFix/>
          </a:blip>
          <a:stretch>
            <a:fillRect/>
          </a:stretch>
        </p:blipFill>
        <p:spPr>
          <a:xfrm>
            <a:off x="7366100" y="2735700"/>
            <a:ext cx="2204225" cy="2192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pic>
        <p:nvPicPr>
          <p:cNvPr descr="Magnifier Free Stock Photo - Public Domain Pictures" id="561" name="Google Shape;561;g6293b3d42b_1_81"/>
          <p:cNvPicPr preferRelativeResize="0"/>
          <p:nvPr/>
        </p:nvPicPr>
        <p:blipFill rotWithShape="1">
          <a:blip r:embed="rId3">
            <a:alphaModFix/>
          </a:blip>
          <a:srcRect b="18719" l="0" r="0" t="0"/>
          <a:stretch/>
        </p:blipFill>
        <p:spPr>
          <a:xfrm>
            <a:off x="3527982" y="442527"/>
            <a:ext cx="1401509" cy="1170757"/>
          </a:xfrm>
          <a:prstGeom prst="rect">
            <a:avLst/>
          </a:prstGeom>
          <a:noFill/>
          <a:ln>
            <a:noFill/>
          </a:ln>
        </p:spPr>
      </p:pic>
      <p:sp>
        <p:nvSpPr>
          <p:cNvPr id="562" name="Google Shape;562;g6293b3d42b_1_81"/>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TASK # 1</a:t>
            </a:r>
            <a:endParaRPr>
              <a:latin typeface="Oswald Regular"/>
              <a:ea typeface="Oswald Regular"/>
              <a:cs typeface="Oswald Regular"/>
              <a:sym typeface="Oswald Regular"/>
            </a:endParaRPr>
          </a:p>
        </p:txBody>
      </p:sp>
      <p:sp>
        <p:nvSpPr>
          <p:cNvPr id="563" name="Google Shape;563;g6293b3d42b_1_81"/>
          <p:cNvSpPr/>
          <p:nvPr/>
        </p:nvSpPr>
        <p:spPr>
          <a:xfrm>
            <a:off x="0" y="3075057"/>
            <a:ext cx="12192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dk1"/>
                </a:solidFill>
                <a:latin typeface="Avenir"/>
                <a:ea typeface="Avenir"/>
                <a:cs typeface="Avenir"/>
                <a:sym typeface="Avenir"/>
              </a:rPr>
              <a:t>What illness do you think the students have?</a:t>
            </a:r>
            <a:endParaRPr b="1"/>
          </a:p>
        </p:txBody>
      </p:sp>
      <p:sp>
        <p:nvSpPr>
          <p:cNvPr id="564" name="Google Shape;564;g6293b3d42b_1_81"/>
          <p:cNvSpPr/>
          <p:nvPr/>
        </p:nvSpPr>
        <p:spPr>
          <a:xfrm>
            <a:off x="3527982" y="3782943"/>
            <a:ext cx="4757100" cy="5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000" u="none" cap="none" strike="noStrike">
                <a:solidFill>
                  <a:schemeClr val="dk1"/>
                </a:solidFill>
                <a:latin typeface="Avenir"/>
                <a:ea typeface="Avenir"/>
                <a:cs typeface="Avenir"/>
                <a:sym typeface="Avenir"/>
              </a:rPr>
              <a:t>(20 mins)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pic>
        <p:nvPicPr>
          <p:cNvPr id="569" name="Google Shape;569;g47708e5b1a_0_129"/>
          <p:cNvPicPr preferRelativeResize="0"/>
          <p:nvPr/>
        </p:nvPicPr>
        <p:blipFill>
          <a:blip r:embed="rId3">
            <a:alphaModFix/>
          </a:blip>
          <a:stretch>
            <a:fillRect/>
          </a:stretch>
        </p:blipFill>
        <p:spPr>
          <a:xfrm>
            <a:off x="246375" y="2276408"/>
            <a:ext cx="12191999" cy="2000385"/>
          </a:xfrm>
          <a:prstGeom prst="rect">
            <a:avLst/>
          </a:prstGeom>
          <a:noFill/>
          <a:ln>
            <a:noFill/>
          </a:ln>
        </p:spPr>
      </p:pic>
      <p:sp>
        <p:nvSpPr>
          <p:cNvPr id="570" name="Google Shape;570;g47708e5b1a_0_129"/>
          <p:cNvSpPr txBox="1"/>
          <p:nvPr/>
        </p:nvSpPr>
        <p:spPr>
          <a:xfrm>
            <a:off x="653175" y="1710800"/>
            <a:ext cx="112260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3C78D8"/>
                </a:solidFill>
                <a:latin typeface="Calibri"/>
                <a:ea typeface="Calibri"/>
                <a:cs typeface="Calibri"/>
                <a:sym typeface="Calibri"/>
              </a:rPr>
              <a:t>Replace the symptoms “chills” with all other </a:t>
            </a:r>
            <a:r>
              <a:rPr lang="en-US" sz="2800">
                <a:solidFill>
                  <a:srgbClr val="3C78D8"/>
                </a:solidFill>
                <a:latin typeface="Calibri"/>
                <a:ea typeface="Calibri"/>
                <a:cs typeface="Calibri"/>
                <a:sym typeface="Calibri"/>
              </a:rPr>
              <a:t>symptoms</a:t>
            </a:r>
            <a:endParaRPr sz="2800">
              <a:solidFill>
                <a:srgbClr val="3C78D8"/>
              </a:solidFill>
              <a:latin typeface="Calibri"/>
              <a:ea typeface="Calibri"/>
              <a:cs typeface="Calibri"/>
              <a:sym typeface="Calibri"/>
            </a:endParaRPr>
          </a:p>
        </p:txBody>
      </p:sp>
      <p:sp>
        <p:nvSpPr>
          <p:cNvPr id="571" name="Google Shape;571;g47708e5b1a_0_129"/>
          <p:cNvSpPr txBox="1"/>
          <p:nvPr/>
        </p:nvSpPr>
        <p:spPr>
          <a:xfrm>
            <a:off x="2763975" y="3214250"/>
            <a:ext cx="865800" cy="3636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72" name="Google Shape;572;g47708e5b1a_0_129"/>
          <p:cNvSpPr txBox="1"/>
          <p:nvPr/>
        </p:nvSpPr>
        <p:spPr>
          <a:xfrm>
            <a:off x="2781300" y="3582350"/>
            <a:ext cx="865800" cy="3636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73" name="Google Shape;573;g47708e5b1a_0_129"/>
          <p:cNvSpPr txBox="1"/>
          <p:nvPr/>
        </p:nvSpPr>
        <p:spPr>
          <a:xfrm>
            <a:off x="10321625" y="3214250"/>
            <a:ext cx="1180500" cy="3636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74" name="Google Shape;574;g47708e5b1a_0_129"/>
          <p:cNvSpPr txBox="1"/>
          <p:nvPr/>
        </p:nvSpPr>
        <p:spPr>
          <a:xfrm>
            <a:off x="10404750" y="3552000"/>
            <a:ext cx="1180500" cy="3636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75" name="Google Shape;575;g47708e5b1a_0_129"/>
          <p:cNvSpPr txBox="1"/>
          <p:nvPr>
            <p:ph idx="4294967295" type="title"/>
          </p:nvPr>
        </p:nvSpPr>
        <p:spPr>
          <a:xfrm>
            <a:off x="170175" y="143450"/>
            <a:ext cx="118824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Discover all symptoms using pie plots</a:t>
            </a:r>
            <a:endParaRPr>
              <a:latin typeface="Oswald Regular"/>
              <a:ea typeface="Oswald Regular"/>
              <a:cs typeface="Oswald Regular"/>
              <a:sym typeface="Oswald Regular"/>
            </a:endParaRPr>
          </a:p>
        </p:txBody>
      </p:sp>
      <p:pic>
        <p:nvPicPr>
          <p:cNvPr id="576" name="Google Shape;576;g47708e5b1a_0_129"/>
          <p:cNvPicPr preferRelativeResize="0"/>
          <p:nvPr/>
        </p:nvPicPr>
        <p:blipFill>
          <a:blip r:embed="rId4">
            <a:alphaModFix/>
          </a:blip>
          <a:stretch>
            <a:fillRect/>
          </a:stretch>
        </p:blipFill>
        <p:spPr>
          <a:xfrm>
            <a:off x="4105388" y="3991800"/>
            <a:ext cx="3981224" cy="2561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g6293b76993_0_5"/>
          <p:cNvSpPr txBox="1"/>
          <p:nvPr>
            <p:ph type="title"/>
          </p:nvPr>
        </p:nvSpPr>
        <p:spPr>
          <a:xfrm>
            <a:off x="838188" y="2958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ARE THE SYMPTOMS?</a:t>
            </a:r>
            <a:endParaRPr>
              <a:latin typeface="Oswald Regular"/>
              <a:ea typeface="Oswald Regular"/>
              <a:cs typeface="Oswald Regular"/>
              <a:sym typeface="Oswald Regul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g6293b3d42b_8_181"/>
          <p:cNvSpPr txBox="1"/>
          <p:nvPr>
            <p:ph type="title"/>
          </p:nvPr>
        </p:nvSpPr>
        <p:spPr>
          <a:xfrm>
            <a:off x="838188" y="2958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ARE THE </a:t>
            </a:r>
            <a:r>
              <a:rPr lang="en-US" sz="6000">
                <a:latin typeface="Oswald Regular"/>
                <a:ea typeface="Oswald Regular"/>
                <a:cs typeface="Oswald Regular"/>
                <a:sym typeface="Oswald Regular"/>
              </a:rPr>
              <a:t>SYMPTOMS</a:t>
            </a:r>
            <a:r>
              <a:rPr lang="en-US" sz="6000">
                <a:latin typeface="Oswald Regular"/>
                <a:ea typeface="Oswald Regular"/>
                <a:cs typeface="Oswald Regular"/>
                <a:sym typeface="Oswald Regular"/>
              </a:rPr>
              <a:t>?</a:t>
            </a:r>
            <a:endParaRPr>
              <a:latin typeface="Oswald Regular"/>
              <a:ea typeface="Oswald Regular"/>
              <a:cs typeface="Oswald Regular"/>
              <a:sym typeface="Oswald Regular"/>
            </a:endParaRPr>
          </a:p>
        </p:txBody>
      </p:sp>
      <p:sp>
        <p:nvSpPr>
          <p:cNvPr id="589" name="Google Shape;589;g6293b3d42b_8_181"/>
          <p:cNvSpPr/>
          <p:nvPr/>
        </p:nvSpPr>
        <p:spPr>
          <a:xfrm>
            <a:off x="388700" y="1874325"/>
            <a:ext cx="49530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dk1"/>
                </a:solidFill>
                <a:latin typeface="Avenir"/>
                <a:ea typeface="Avenir"/>
                <a:cs typeface="Avenir"/>
                <a:sym typeface="Avenir"/>
              </a:rPr>
              <a:t>Chills</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rPr b="1" lang="en-US" sz="4000">
                <a:solidFill>
                  <a:schemeClr val="dk1"/>
                </a:solidFill>
                <a:latin typeface="Avenir"/>
                <a:ea typeface="Avenir"/>
                <a:cs typeface="Avenir"/>
                <a:sym typeface="Avenir"/>
              </a:rPr>
              <a:t>Bloody stools</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rPr b="1" lang="en-US" sz="4000">
                <a:solidFill>
                  <a:schemeClr val="dk1"/>
                </a:solidFill>
                <a:latin typeface="Avenir"/>
                <a:ea typeface="Avenir"/>
                <a:cs typeface="Avenir"/>
                <a:sym typeface="Avenir"/>
              </a:rPr>
              <a:t>Abdominal cramps</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rPr b="1" lang="en-US" sz="4000">
                <a:solidFill>
                  <a:schemeClr val="dk1"/>
                </a:solidFill>
                <a:latin typeface="Avenir"/>
                <a:ea typeface="Avenir"/>
                <a:cs typeface="Avenir"/>
                <a:sym typeface="Avenir"/>
              </a:rPr>
              <a:t>Nausea</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rPr b="1" lang="en-US" sz="4000">
                <a:solidFill>
                  <a:schemeClr val="dk1"/>
                </a:solidFill>
                <a:latin typeface="Avenir"/>
                <a:ea typeface="Avenir"/>
                <a:cs typeface="Avenir"/>
                <a:sym typeface="Avenir"/>
              </a:rPr>
              <a:t>Vomiting</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rPr b="1" lang="en-US" sz="4000">
                <a:solidFill>
                  <a:schemeClr val="dk1"/>
                </a:solidFill>
                <a:latin typeface="Avenir"/>
                <a:ea typeface="Avenir"/>
                <a:cs typeface="Avenir"/>
                <a:sym typeface="Avenir"/>
              </a:rPr>
              <a:t>Dizzinness</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rPr b="1" lang="en-US" sz="4000">
                <a:solidFill>
                  <a:schemeClr val="dk1"/>
                </a:solidFill>
                <a:latin typeface="Avenir"/>
                <a:ea typeface="Avenir"/>
                <a:cs typeface="Avenir"/>
                <a:sym typeface="Avenir"/>
              </a:rPr>
              <a:t>Fever</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t/>
            </a:r>
            <a:endParaRPr b="1" sz="4000">
              <a:solidFill>
                <a:schemeClr val="dk1"/>
              </a:solidFill>
              <a:latin typeface="Avenir"/>
              <a:ea typeface="Avenir"/>
              <a:cs typeface="Avenir"/>
              <a:sym typeface="Avenir"/>
            </a:endParaRPr>
          </a:p>
        </p:txBody>
      </p:sp>
      <p:sp>
        <p:nvSpPr>
          <p:cNvPr id="590" name="Google Shape;590;g6293b3d42b_8_181"/>
          <p:cNvSpPr/>
          <p:nvPr/>
        </p:nvSpPr>
        <p:spPr>
          <a:xfrm>
            <a:off x="6394625" y="1874325"/>
            <a:ext cx="55857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dk1"/>
                </a:solidFill>
                <a:latin typeface="Avenir"/>
                <a:ea typeface="Avenir"/>
                <a:cs typeface="Avenir"/>
                <a:sym typeface="Avenir"/>
              </a:rPr>
              <a:t>Diarrhea</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rPr b="1" lang="en-US" sz="4000">
                <a:solidFill>
                  <a:schemeClr val="dk1"/>
                </a:solidFill>
                <a:latin typeface="Avenir"/>
                <a:ea typeface="Avenir"/>
                <a:cs typeface="Avenir"/>
                <a:sym typeface="Avenir"/>
              </a:rPr>
              <a:t>Headache</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rPr b="1" lang="en-US" sz="4000">
                <a:solidFill>
                  <a:schemeClr val="dk1"/>
                </a:solidFill>
                <a:latin typeface="Avenir"/>
                <a:ea typeface="Avenir"/>
                <a:cs typeface="Avenir"/>
                <a:sym typeface="Avenir"/>
              </a:rPr>
              <a:t>Pain abdominal</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rPr b="1" lang="en-US" sz="4000">
                <a:solidFill>
                  <a:schemeClr val="dk1"/>
                </a:solidFill>
                <a:latin typeface="Avenir"/>
                <a:ea typeface="Avenir"/>
                <a:cs typeface="Avenir"/>
                <a:sym typeface="Avenir"/>
              </a:rPr>
              <a:t>Muscle pains</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t/>
            </a:r>
            <a:endParaRPr b="1" sz="4000">
              <a:solidFill>
                <a:schemeClr val="dk1"/>
              </a:solidFill>
              <a:latin typeface="Avenir"/>
              <a:ea typeface="Avenir"/>
              <a:cs typeface="Avenir"/>
              <a:sym typeface="Avenir"/>
            </a:endParaRPr>
          </a:p>
          <a:p>
            <a:pPr indent="0" lvl="0" marL="0" marR="0" rtl="0" algn="l">
              <a:spcBef>
                <a:spcPts val="0"/>
              </a:spcBef>
              <a:spcAft>
                <a:spcPts val="0"/>
              </a:spcAft>
              <a:buNone/>
            </a:pPr>
            <a:r>
              <a:t/>
            </a:r>
            <a:endParaRPr b="1" sz="4000">
              <a:solidFill>
                <a:schemeClr val="dk1"/>
              </a:solidFill>
              <a:latin typeface="Avenir"/>
              <a:ea typeface="Avenir"/>
              <a:cs typeface="Avenir"/>
              <a:sym typeface="Aveni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g6293b3d42b_1_326"/>
          <p:cNvSpPr txBox="1"/>
          <p:nvPr>
            <p:ph type="title"/>
          </p:nvPr>
        </p:nvSpPr>
        <p:spPr>
          <a:xfrm>
            <a:off x="838188" y="2958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DISEASE?</a:t>
            </a:r>
            <a:endParaRPr>
              <a:latin typeface="Oswald Regular"/>
              <a:ea typeface="Oswald Regular"/>
              <a:cs typeface="Oswald Regular"/>
              <a:sym typeface="Oswald Regul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g6293b3d42b_1_97"/>
          <p:cNvSpPr txBox="1"/>
          <p:nvPr>
            <p:ph type="title"/>
          </p:nvPr>
        </p:nvSpPr>
        <p:spPr>
          <a:xfrm>
            <a:off x="838188" y="2958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DISEASE?</a:t>
            </a:r>
            <a:endParaRPr>
              <a:latin typeface="Oswald Regular"/>
              <a:ea typeface="Oswald Regular"/>
              <a:cs typeface="Oswald Regular"/>
              <a:sym typeface="Oswald Regular"/>
            </a:endParaRPr>
          </a:p>
        </p:txBody>
      </p:sp>
      <p:sp>
        <p:nvSpPr>
          <p:cNvPr id="603" name="Google Shape;603;g6293b3d42b_1_97"/>
          <p:cNvSpPr/>
          <p:nvPr/>
        </p:nvSpPr>
        <p:spPr>
          <a:xfrm>
            <a:off x="0" y="1724257"/>
            <a:ext cx="12192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Avenir"/>
                <a:ea typeface="Avenir"/>
                <a:cs typeface="Avenir"/>
                <a:sym typeface="Avenir"/>
              </a:rPr>
              <a:t>SALMONELLA!</a:t>
            </a:r>
            <a:endParaRPr/>
          </a:p>
        </p:txBody>
      </p:sp>
      <p:pic>
        <p:nvPicPr>
          <p:cNvPr id="604" name="Google Shape;604;g6293b3d42b_1_97"/>
          <p:cNvPicPr preferRelativeResize="0"/>
          <p:nvPr/>
        </p:nvPicPr>
        <p:blipFill>
          <a:blip r:embed="rId3">
            <a:alphaModFix/>
          </a:blip>
          <a:stretch>
            <a:fillRect/>
          </a:stretch>
        </p:blipFill>
        <p:spPr>
          <a:xfrm>
            <a:off x="2916956" y="2432250"/>
            <a:ext cx="6358088" cy="4238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g6293b3d42b_1_104"/>
          <p:cNvSpPr txBox="1"/>
          <p:nvPr>
            <p:ph type="title"/>
          </p:nvPr>
        </p:nvSpPr>
        <p:spPr>
          <a:xfrm>
            <a:off x="838188" y="29585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SALMONELLA 101</a:t>
            </a:r>
            <a:endParaRPr>
              <a:latin typeface="Oswald Regular"/>
              <a:ea typeface="Oswald Regular"/>
              <a:cs typeface="Oswald Regular"/>
              <a:sym typeface="Oswald Regular"/>
            </a:endParaRPr>
          </a:p>
        </p:txBody>
      </p:sp>
      <p:sp>
        <p:nvSpPr>
          <p:cNvPr id="611" name="Google Shape;611;g6293b3d42b_1_104"/>
          <p:cNvSpPr/>
          <p:nvPr/>
        </p:nvSpPr>
        <p:spPr>
          <a:xfrm>
            <a:off x="1004400" y="1882675"/>
            <a:ext cx="11187600" cy="708000"/>
          </a:xfrm>
          <a:prstGeom prst="rect">
            <a:avLst/>
          </a:prstGeom>
          <a:noFill/>
          <a:ln>
            <a:noFill/>
          </a:ln>
        </p:spPr>
        <p:txBody>
          <a:bodyPr anchorCtr="0" anchor="t" bIns="45700" lIns="91425" spcFirstLastPara="1" rIns="91425" wrap="square" tIns="45700">
            <a:noAutofit/>
          </a:bodyPr>
          <a:lstStyle/>
          <a:p>
            <a:pPr indent="-482600" lvl="0" marL="457200" marR="0" rtl="0" algn="l">
              <a:spcBef>
                <a:spcPts val="0"/>
              </a:spcBef>
              <a:spcAft>
                <a:spcPts val="0"/>
              </a:spcAft>
              <a:buClr>
                <a:schemeClr val="dk1"/>
              </a:buClr>
              <a:buSzPts val="4000"/>
              <a:buFont typeface="Avenir"/>
              <a:buChar char="●"/>
            </a:pPr>
            <a:r>
              <a:rPr lang="en-US" sz="4000">
                <a:solidFill>
                  <a:schemeClr val="dk1"/>
                </a:solidFill>
                <a:highlight>
                  <a:srgbClr val="FFFFFF"/>
                </a:highlight>
                <a:latin typeface="Avenir"/>
                <a:ea typeface="Avenir"/>
                <a:cs typeface="Avenir"/>
                <a:sym typeface="Avenir"/>
              </a:rPr>
              <a:t>An infection with salmonella bacteria commonly caused by contaminated food or water</a:t>
            </a:r>
            <a:endParaRPr b="1" sz="4000">
              <a:solidFill>
                <a:schemeClr val="dk1"/>
              </a:solidFill>
              <a:latin typeface="Avenir"/>
              <a:ea typeface="Avenir"/>
              <a:cs typeface="Avenir"/>
              <a:sym typeface="Avenir"/>
            </a:endParaRPr>
          </a:p>
          <a:p>
            <a:pPr indent="-482600" lvl="0" marL="457200" marR="0" rtl="0" algn="l">
              <a:spcBef>
                <a:spcPts val="0"/>
              </a:spcBef>
              <a:spcAft>
                <a:spcPts val="0"/>
              </a:spcAft>
              <a:buClr>
                <a:schemeClr val="dk1"/>
              </a:buClr>
              <a:buSzPts val="4000"/>
              <a:buFont typeface="Avenir"/>
              <a:buChar char="●"/>
            </a:pPr>
            <a:r>
              <a:rPr lang="en-US" sz="4000">
                <a:solidFill>
                  <a:schemeClr val="dk1"/>
                </a:solidFill>
                <a:latin typeface="Avenir"/>
                <a:ea typeface="Avenir"/>
                <a:cs typeface="Avenir"/>
                <a:sym typeface="Avenir"/>
              </a:rPr>
              <a:t>Food-borne disease</a:t>
            </a:r>
            <a:endParaRPr sz="4000">
              <a:solidFill>
                <a:schemeClr val="dk1"/>
              </a:solidFill>
              <a:latin typeface="Avenir"/>
              <a:ea typeface="Avenir"/>
              <a:cs typeface="Avenir"/>
              <a:sym typeface="Avenir"/>
            </a:endParaRPr>
          </a:p>
          <a:p>
            <a:pPr indent="-482600" lvl="0" marL="457200" marR="0" rtl="0" algn="l">
              <a:spcBef>
                <a:spcPts val="0"/>
              </a:spcBef>
              <a:spcAft>
                <a:spcPts val="0"/>
              </a:spcAft>
              <a:buClr>
                <a:schemeClr val="dk1"/>
              </a:buClr>
              <a:buSzPts val="4000"/>
              <a:buFont typeface="Avenir"/>
              <a:buChar char="●"/>
            </a:pPr>
            <a:r>
              <a:rPr lang="en-US" sz="4000">
                <a:solidFill>
                  <a:schemeClr val="dk1"/>
                </a:solidFill>
                <a:latin typeface="Avenir"/>
                <a:ea typeface="Avenir"/>
                <a:cs typeface="Avenir"/>
                <a:sym typeface="Avenir"/>
              </a:rPr>
              <a:t>Raw eggs or chickens are the main sources </a:t>
            </a:r>
            <a:endParaRPr sz="4000">
              <a:solidFill>
                <a:schemeClr val="dk1"/>
              </a:solidFill>
              <a:latin typeface="Avenir"/>
              <a:ea typeface="Avenir"/>
              <a:cs typeface="Avenir"/>
              <a:sym typeface="Aveni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pic>
        <p:nvPicPr>
          <p:cNvPr descr="Magnifier Free Stock Photo - Public Domain Pictures" id="617" name="Google Shape;617;g6293b3d42b_1_89"/>
          <p:cNvPicPr preferRelativeResize="0"/>
          <p:nvPr/>
        </p:nvPicPr>
        <p:blipFill rotWithShape="1">
          <a:blip r:embed="rId3">
            <a:alphaModFix/>
          </a:blip>
          <a:srcRect b="18719" l="0" r="0" t="0"/>
          <a:stretch/>
        </p:blipFill>
        <p:spPr>
          <a:xfrm>
            <a:off x="3527982" y="442527"/>
            <a:ext cx="1401509" cy="1170757"/>
          </a:xfrm>
          <a:prstGeom prst="rect">
            <a:avLst/>
          </a:prstGeom>
          <a:noFill/>
          <a:ln>
            <a:noFill/>
          </a:ln>
        </p:spPr>
      </p:pic>
      <p:sp>
        <p:nvSpPr>
          <p:cNvPr id="618" name="Google Shape;618;g6293b3d42b_1_8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TASK # 2</a:t>
            </a:r>
            <a:endParaRPr>
              <a:latin typeface="Oswald Regular"/>
              <a:ea typeface="Oswald Regular"/>
              <a:cs typeface="Oswald Regular"/>
              <a:sym typeface="Oswald Regular"/>
            </a:endParaRPr>
          </a:p>
        </p:txBody>
      </p:sp>
      <p:sp>
        <p:nvSpPr>
          <p:cNvPr id="619" name="Google Shape;619;g6293b3d42b_1_89"/>
          <p:cNvSpPr/>
          <p:nvPr/>
        </p:nvSpPr>
        <p:spPr>
          <a:xfrm>
            <a:off x="0" y="3075057"/>
            <a:ext cx="121920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dk1"/>
                </a:solidFill>
                <a:latin typeface="Avenir"/>
                <a:ea typeface="Avenir"/>
                <a:cs typeface="Avenir"/>
                <a:sym typeface="Avenir"/>
              </a:rPr>
              <a:t>Where did the students get sick?</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g6293b3d42b_1_357"/>
          <p:cNvSpPr txBox="1"/>
          <p:nvPr>
            <p:ph type="title"/>
          </p:nvPr>
        </p:nvSpPr>
        <p:spPr>
          <a:xfrm>
            <a:off x="838188" y="37667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CAUSE OF THE DISEASE ?</a:t>
            </a:r>
            <a:endParaRPr>
              <a:latin typeface="Oswald Regular"/>
              <a:ea typeface="Oswald Regular"/>
              <a:cs typeface="Oswald Regular"/>
              <a:sym typeface="Oswald Regul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g6293b3d42b_1_341"/>
          <p:cNvSpPr txBox="1"/>
          <p:nvPr>
            <p:ph type="title"/>
          </p:nvPr>
        </p:nvSpPr>
        <p:spPr>
          <a:xfrm>
            <a:off x="838188" y="37667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IS THE CAUSE OF THE DISEASE ?</a:t>
            </a:r>
            <a:endParaRPr>
              <a:latin typeface="Oswald Regular"/>
              <a:ea typeface="Oswald Regular"/>
              <a:cs typeface="Oswald Regular"/>
              <a:sym typeface="Oswald Regular"/>
            </a:endParaRPr>
          </a:p>
        </p:txBody>
      </p:sp>
      <p:pic>
        <p:nvPicPr>
          <p:cNvPr id="632" name="Google Shape;632;g6293b3d42b_1_341"/>
          <p:cNvPicPr preferRelativeResize="0"/>
          <p:nvPr/>
        </p:nvPicPr>
        <p:blipFill>
          <a:blip r:embed="rId3">
            <a:alphaModFix/>
          </a:blip>
          <a:stretch>
            <a:fillRect/>
          </a:stretch>
        </p:blipFill>
        <p:spPr>
          <a:xfrm>
            <a:off x="3292775" y="1785475"/>
            <a:ext cx="5173259" cy="4931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g6293b3d42b_1_181"/>
          <p:cNvSpPr txBox="1"/>
          <p:nvPr>
            <p:ph type="ctrTitle"/>
          </p:nvPr>
        </p:nvSpPr>
        <p:spPr>
          <a:xfrm>
            <a:off x="1625600" y="179900"/>
            <a:ext cx="8607300" cy="1546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181818"/>
              </a:buClr>
              <a:buFont typeface="Helvetica Neue"/>
              <a:buNone/>
            </a:pPr>
            <a:r>
              <a:rPr b="1" lang="en-US" sz="4800">
                <a:solidFill>
                  <a:srgbClr val="88398A"/>
                </a:solidFill>
                <a:latin typeface="Helvetica Neue"/>
                <a:ea typeface="Helvetica Neue"/>
                <a:cs typeface="Helvetica Neue"/>
                <a:sym typeface="Helvetica Neue"/>
              </a:rPr>
              <a:t>Why learn R?</a:t>
            </a:r>
            <a:endParaRPr sz="4800"/>
          </a:p>
        </p:txBody>
      </p:sp>
      <p:sp>
        <p:nvSpPr>
          <p:cNvPr id="267" name="Google Shape;267;g6293b3d42b_1_181"/>
          <p:cNvSpPr txBox="1"/>
          <p:nvPr>
            <p:ph idx="1" type="subTitle"/>
          </p:nvPr>
        </p:nvSpPr>
        <p:spPr>
          <a:xfrm>
            <a:off x="621200" y="4443125"/>
            <a:ext cx="6137400" cy="1762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562457"/>
              </a:buClr>
              <a:buFont typeface="Helvetica Neue"/>
              <a:buNone/>
            </a:pPr>
            <a:r>
              <a:rPr b="1" lang="en-US" sz="3600"/>
              <a:t>Who uses R ? </a:t>
            </a:r>
            <a:endParaRPr b="1" sz="3600"/>
          </a:p>
          <a:p>
            <a:pPr indent="0" lvl="0" marL="0" marR="0" rtl="0" algn="l">
              <a:lnSpc>
                <a:spcPct val="100000"/>
              </a:lnSpc>
              <a:spcBef>
                <a:spcPts val="0"/>
              </a:spcBef>
              <a:spcAft>
                <a:spcPts val="0"/>
              </a:spcAft>
              <a:buClr>
                <a:srgbClr val="562457"/>
              </a:buClr>
              <a:buFont typeface="Helvetica Neue"/>
              <a:buNone/>
            </a:pPr>
            <a:r>
              <a:rPr b="1" lang="en-US" sz="3600"/>
              <a:t>A</a:t>
            </a:r>
            <a:r>
              <a:rPr b="1" lang="en-US" sz="3600"/>
              <a:t>cademics and Industry </a:t>
            </a:r>
            <a:endParaRPr b="1" sz="3600"/>
          </a:p>
        </p:txBody>
      </p:sp>
      <p:pic>
        <p:nvPicPr>
          <p:cNvPr id="268" name="Google Shape;268;g6293b3d42b_1_181"/>
          <p:cNvPicPr preferRelativeResize="0"/>
          <p:nvPr/>
        </p:nvPicPr>
        <p:blipFill>
          <a:blip r:embed="rId3">
            <a:alphaModFix/>
          </a:blip>
          <a:stretch>
            <a:fillRect/>
          </a:stretch>
        </p:blipFill>
        <p:spPr>
          <a:xfrm>
            <a:off x="6585150" y="4045225"/>
            <a:ext cx="4537075" cy="2365900"/>
          </a:xfrm>
          <a:prstGeom prst="rect">
            <a:avLst/>
          </a:prstGeom>
          <a:noFill/>
          <a:ln>
            <a:noFill/>
          </a:ln>
        </p:spPr>
      </p:pic>
      <p:grpSp>
        <p:nvGrpSpPr>
          <p:cNvPr id="269" name="Google Shape;269;g6293b3d42b_1_181"/>
          <p:cNvGrpSpPr/>
          <p:nvPr/>
        </p:nvGrpSpPr>
        <p:grpSpPr>
          <a:xfrm>
            <a:off x="1191563" y="1652525"/>
            <a:ext cx="9808875" cy="1857900"/>
            <a:chOff x="780725" y="3708225"/>
            <a:chExt cx="9808875" cy="1857900"/>
          </a:xfrm>
        </p:grpSpPr>
        <p:sp>
          <p:nvSpPr>
            <p:cNvPr id="270" name="Google Shape;270;g6293b3d42b_1_181"/>
            <p:cNvSpPr/>
            <p:nvPr/>
          </p:nvSpPr>
          <p:spPr>
            <a:xfrm>
              <a:off x="780725" y="3708225"/>
              <a:ext cx="1971300" cy="18579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R is  free and open source</a:t>
              </a:r>
              <a:endParaRPr sz="2400"/>
            </a:p>
          </p:txBody>
        </p:sp>
        <p:sp>
          <p:nvSpPr>
            <p:cNvPr id="271" name="Google Shape;271;g6293b3d42b_1_181"/>
            <p:cNvSpPr/>
            <p:nvPr/>
          </p:nvSpPr>
          <p:spPr>
            <a:xfrm>
              <a:off x="3393250" y="3708225"/>
              <a:ext cx="1971300" cy="185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Learning </a:t>
              </a:r>
              <a:r>
                <a:rPr lang="en-US" sz="2400"/>
                <a:t>R is fun and easy</a:t>
              </a:r>
              <a:endParaRPr sz="2400"/>
            </a:p>
          </p:txBody>
        </p:sp>
        <p:sp>
          <p:nvSpPr>
            <p:cNvPr id="272" name="Google Shape;272;g6293b3d42b_1_181"/>
            <p:cNvSpPr/>
            <p:nvPr/>
          </p:nvSpPr>
          <p:spPr>
            <a:xfrm>
              <a:off x="6005775" y="3708225"/>
              <a:ext cx="1971300" cy="18579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Lots of Libraries</a:t>
              </a:r>
              <a:endParaRPr sz="2400"/>
            </a:p>
          </p:txBody>
        </p:sp>
        <p:sp>
          <p:nvSpPr>
            <p:cNvPr id="273" name="Google Shape;273;g6293b3d42b_1_181"/>
            <p:cNvSpPr/>
            <p:nvPr/>
          </p:nvSpPr>
          <p:spPr>
            <a:xfrm>
              <a:off x="8618300" y="3708225"/>
              <a:ext cx="1971300" cy="18579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Want the coolest job?</a:t>
              </a:r>
              <a:endParaRPr sz="2400"/>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pic>
        <p:nvPicPr>
          <p:cNvPr descr="The Streatham &amp; Brixton Chess Blog: August 2010" id="638" name="Google Shape;638;g6293b3d42b_0_3"/>
          <p:cNvPicPr preferRelativeResize="0"/>
          <p:nvPr/>
        </p:nvPicPr>
        <p:blipFill rotWithShape="1">
          <a:blip r:embed="rId3">
            <a:alphaModFix/>
          </a:blip>
          <a:srcRect b="0" l="0" r="0" t="0"/>
          <a:stretch/>
        </p:blipFill>
        <p:spPr>
          <a:xfrm>
            <a:off x="944880" y="440210"/>
            <a:ext cx="1552149" cy="1164114"/>
          </a:xfrm>
          <a:prstGeom prst="rect">
            <a:avLst/>
          </a:prstGeom>
          <a:noFill/>
          <a:ln>
            <a:noFill/>
          </a:ln>
        </p:spPr>
      </p:pic>
      <p:sp>
        <p:nvSpPr>
          <p:cNvPr id="639" name="Google Shape;639;g6293b3d42b_0_3"/>
          <p:cNvSpPr txBox="1"/>
          <p:nvPr>
            <p:ph type="title"/>
          </p:nvPr>
        </p:nvSpPr>
        <p:spPr>
          <a:xfrm>
            <a:off x="1219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THE SITUATION: </a:t>
            </a:r>
            <a:r>
              <a:rPr lang="en-US" sz="4500">
                <a:latin typeface="Oswald Regular"/>
                <a:ea typeface="Oswald Regular"/>
                <a:cs typeface="Oswald Regular"/>
                <a:sym typeface="Oswald Regular"/>
              </a:rPr>
              <a:t>12 SEP 2019</a:t>
            </a:r>
            <a:endParaRPr>
              <a:latin typeface="Oswald Regular"/>
              <a:ea typeface="Oswald Regular"/>
              <a:cs typeface="Oswald Regular"/>
              <a:sym typeface="Oswald Regular"/>
            </a:endParaRPr>
          </a:p>
        </p:txBody>
      </p:sp>
      <p:sp>
        <p:nvSpPr>
          <p:cNvPr id="640" name="Google Shape;640;g6293b3d42b_0_3"/>
          <p:cNvSpPr txBox="1"/>
          <p:nvPr/>
        </p:nvSpPr>
        <p:spPr>
          <a:xfrm>
            <a:off x="952500" y="2705725"/>
            <a:ext cx="10287000" cy="1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641" name="Google Shape;641;g6293b3d42b_0_3"/>
          <p:cNvSpPr txBox="1"/>
          <p:nvPr/>
        </p:nvSpPr>
        <p:spPr>
          <a:xfrm>
            <a:off x="1005842" y="4896950"/>
            <a:ext cx="10287000" cy="861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a:p>
        </p:txBody>
      </p:sp>
      <p:sp>
        <p:nvSpPr>
          <p:cNvPr id="642" name="Google Shape;642;g6293b3d42b_0_3"/>
          <p:cNvSpPr txBox="1"/>
          <p:nvPr/>
        </p:nvSpPr>
        <p:spPr>
          <a:xfrm>
            <a:off x="572950" y="2286000"/>
            <a:ext cx="11152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Avenir"/>
                <a:ea typeface="Avenir"/>
                <a:cs typeface="Avenir"/>
                <a:sym typeface="Avenir"/>
              </a:rPr>
              <a:t>This activity is based on a real-life outbreak! </a:t>
            </a:r>
            <a:endParaRPr b="1" sz="3000">
              <a:latin typeface="Avenir"/>
              <a:ea typeface="Avenir"/>
              <a:cs typeface="Avenir"/>
              <a:sym typeface="Aveni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latin typeface="Avenir"/>
                <a:ea typeface="Avenir"/>
                <a:cs typeface="Avenir"/>
                <a:sym typeface="Avenir"/>
                <a:hlinkClick r:id="rId4"/>
              </a:rPr>
              <a:t>https://www.facebook.com/7NEWSMelbourne/videos/10153514114084301/</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g6293b3d42b_1_68"/>
          <p:cNvSpPr txBox="1"/>
          <p:nvPr>
            <p:ph type="title"/>
          </p:nvPr>
        </p:nvSpPr>
        <p:spPr>
          <a:xfrm>
            <a:off x="453575" y="365125"/>
            <a:ext cx="113511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WOULD BE YOUR NEXT STEPS?</a:t>
            </a:r>
            <a:endParaRPr>
              <a:latin typeface="Oswald Regular"/>
              <a:ea typeface="Oswald Regular"/>
              <a:cs typeface="Oswald Regular"/>
              <a:sym typeface="Oswald Regular"/>
            </a:endParaRPr>
          </a:p>
        </p:txBody>
      </p:sp>
      <p:sp>
        <p:nvSpPr>
          <p:cNvPr id="649" name="Google Shape;649;g6293b3d42b_1_68"/>
          <p:cNvSpPr txBox="1"/>
          <p:nvPr/>
        </p:nvSpPr>
        <p:spPr>
          <a:xfrm>
            <a:off x="952500" y="2705725"/>
            <a:ext cx="10287000" cy="1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650" name="Google Shape;650;g6293b3d42b_1_68"/>
          <p:cNvSpPr txBox="1"/>
          <p:nvPr/>
        </p:nvSpPr>
        <p:spPr>
          <a:xfrm>
            <a:off x="1005842" y="4896950"/>
            <a:ext cx="10287000" cy="861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g6293b76993_0_12"/>
          <p:cNvSpPr txBox="1"/>
          <p:nvPr>
            <p:ph type="title"/>
          </p:nvPr>
        </p:nvSpPr>
        <p:spPr>
          <a:xfrm>
            <a:off x="453575" y="365125"/>
            <a:ext cx="113511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nton"/>
              <a:buNone/>
            </a:pPr>
            <a:r>
              <a:rPr lang="en-US" sz="6000">
                <a:latin typeface="Oswald Regular"/>
                <a:ea typeface="Oswald Regular"/>
                <a:cs typeface="Oswald Regular"/>
                <a:sym typeface="Oswald Regular"/>
              </a:rPr>
              <a:t>WHAT WOULD BE YOUR NEXT STEPS?</a:t>
            </a:r>
            <a:endParaRPr>
              <a:latin typeface="Oswald Regular"/>
              <a:ea typeface="Oswald Regular"/>
              <a:cs typeface="Oswald Regular"/>
              <a:sym typeface="Oswald Regular"/>
            </a:endParaRPr>
          </a:p>
        </p:txBody>
      </p:sp>
      <p:sp>
        <p:nvSpPr>
          <p:cNvPr id="657" name="Google Shape;657;g6293b76993_0_12"/>
          <p:cNvSpPr txBox="1"/>
          <p:nvPr/>
        </p:nvSpPr>
        <p:spPr>
          <a:xfrm>
            <a:off x="952500" y="2705725"/>
            <a:ext cx="10287000" cy="1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658" name="Google Shape;658;g6293b76993_0_12"/>
          <p:cNvSpPr txBox="1"/>
          <p:nvPr/>
        </p:nvSpPr>
        <p:spPr>
          <a:xfrm>
            <a:off x="1005842" y="4896950"/>
            <a:ext cx="10287000" cy="861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a:p>
        </p:txBody>
      </p:sp>
      <p:sp>
        <p:nvSpPr>
          <p:cNvPr id="659" name="Google Shape;659;g6293b76993_0_12"/>
          <p:cNvSpPr txBox="1"/>
          <p:nvPr/>
        </p:nvSpPr>
        <p:spPr>
          <a:xfrm>
            <a:off x="519600" y="1994725"/>
            <a:ext cx="11152800" cy="3000000"/>
          </a:xfrm>
          <a:prstGeom prst="rect">
            <a:avLst/>
          </a:prstGeom>
          <a:noFill/>
          <a:ln>
            <a:noFill/>
          </a:ln>
        </p:spPr>
        <p:txBody>
          <a:bodyPr anchorCtr="0" anchor="t" bIns="91425" lIns="91425" spcFirstLastPara="1" rIns="91425" wrap="square" tIns="91425">
            <a:noAutofit/>
          </a:bodyPr>
          <a:lstStyle/>
          <a:p>
            <a:pPr indent="0" lvl="0" marL="0" rtl="0" algn="l">
              <a:lnSpc>
                <a:spcPct val="111111"/>
              </a:lnSpc>
              <a:spcBef>
                <a:spcPts val="0"/>
              </a:spcBef>
              <a:spcAft>
                <a:spcPts val="0"/>
              </a:spcAft>
              <a:buNone/>
            </a:pPr>
            <a:r>
              <a:rPr b="1" lang="en-US" sz="3000">
                <a:solidFill>
                  <a:srgbClr val="343434"/>
                </a:solidFill>
                <a:latin typeface="Avenir"/>
                <a:ea typeface="Avenir"/>
                <a:cs typeface="Avenir"/>
                <a:sym typeface="Avenir"/>
              </a:rPr>
              <a:t>Making a complaint about a food business in Victoria:</a:t>
            </a:r>
            <a:endParaRPr b="1" sz="3000">
              <a:solidFill>
                <a:srgbClr val="343434"/>
              </a:solidFill>
              <a:latin typeface="Avenir"/>
              <a:ea typeface="Avenir"/>
              <a:cs typeface="Avenir"/>
              <a:sym typeface="Avenir"/>
            </a:endParaRPr>
          </a:p>
          <a:p>
            <a:pPr indent="0" lvl="0" marL="0" rtl="0" algn="l">
              <a:lnSpc>
                <a:spcPct val="111111"/>
              </a:lnSpc>
              <a:spcBef>
                <a:spcPts val="800"/>
              </a:spcBef>
              <a:spcAft>
                <a:spcPts val="0"/>
              </a:spcAft>
              <a:buNone/>
            </a:pPr>
            <a:r>
              <a:rPr b="1" lang="en-US" sz="2000" u="sng">
                <a:solidFill>
                  <a:schemeClr val="hlink"/>
                </a:solidFill>
                <a:latin typeface="Avenir"/>
                <a:ea typeface="Avenir"/>
                <a:cs typeface="Avenir"/>
                <a:sym typeface="Avenir"/>
                <a:hlinkClick r:id="rId3"/>
              </a:rPr>
              <a:t>https://www2.health.vic.gov.au/public-health/food-safety/food-safety-information-for-consumers/complaints</a:t>
            </a:r>
            <a:endParaRPr b="1" sz="3000">
              <a:solidFill>
                <a:srgbClr val="343434"/>
              </a:solidFill>
              <a:latin typeface="Avenir"/>
              <a:ea typeface="Avenir"/>
              <a:cs typeface="Avenir"/>
              <a:sym typeface="Avenir"/>
            </a:endParaRPr>
          </a:p>
          <a:p>
            <a:pPr indent="0" lvl="0" marL="0" rtl="0" algn="l">
              <a:spcBef>
                <a:spcPts val="800"/>
              </a:spcBef>
              <a:spcAft>
                <a:spcPts val="0"/>
              </a:spcAft>
              <a:buNone/>
            </a:pPr>
            <a:r>
              <a:t/>
            </a:r>
            <a:endParaRPr b="1" sz="2000">
              <a:latin typeface="Avenir"/>
              <a:ea typeface="Avenir"/>
              <a:cs typeface="Avenir"/>
              <a:sym typeface="Avenir"/>
            </a:endParaRPr>
          </a:p>
          <a:p>
            <a:pPr indent="0" lvl="0" marL="0" rtl="0" algn="l">
              <a:spcBef>
                <a:spcPts val="0"/>
              </a:spcBef>
              <a:spcAft>
                <a:spcPts val="0"/>
              </a:spcAft>
              <a:buNone/>
            </a:pPr>
            <a:r>
              <a:rPr b="1" lang="en-US" sz="3000">
                <a:solidFill>
                  <a:srgbClr val="343434"/>
                </a:solidFill>
                <a:latin typeface="Avenir"/>
                <a:ea typeface="Avenir"/>
                <a:cs typeface="Avenir"/>
                <a:sym typeface="Avenir"/>
              </a:rPr>
              <a:t>Reporting a food safety issue within City of Melbourne </a:t>
            </a:r>
            <a:r>
              <a:rPr b="1" lang="en-US" sz="2000" u="sng">
                <a:solidFill>
                  <a:schemeClr val="hlink"/>
                </a:solidFill>
                <a:latin typeface="Avenir"/>
                <a:ea typeface="Avenir"/>
                <a:cs typeface="Avenir"/>
                <a:sym typeface="Avenir"/>
                <a:hlinkClick r:id="rId4"/>
              </a:rPr>
              <a:t>https://www.melbourne.vic.gov.au/community/health-support-services/health-services/Pages/food-safety.aspx</a:t>
            </a:r>
            <a:endParaRPr b="1" sz="2000">
              <a:latin typeface="Avenir"/>
              <a:ea typeface="Avenir"/>
              <a:cs typeface="Avenir"/>
              <a:sym typeface="Avenir"/>
            </a:endParaRPr>
          </a:p>
          <a:p>
            <a:pPr indent="0" lvl="0" marL="0" rtl="0" algn="l">
              <a:spcBef>
                <a:spcPts val="0"/>
              </a:spcBef>
              <a:spcAft>
                <a:spcPts val="0"/>
              </a:spcAft>
              <a:buNone/>
            </a:pPr>
            <a:r>
              <a:t/>
            </a:r>
            <a:endParaRPr b="1" sz="3000">
              <a:latin typeface="Avenir"/>
              <a:ea typeface="Avenir"/>
              <a:cs typeface="Avenir"/>
              <a:sym typeface="Avenir"/>
            </a:endParaRPr>
          </a:p>
          <a:p>
            <a:pPr indent="0" lvl="0" marL="0" rtl="0" algn="l">
              <a:spcBef>
                <a:spcPts val="0"/>
              </a:spcBef>
              <a:spcAft>
                <a:spcPts val="0"/>
              </a:spcAft>
              <a:buNone/>
            </a:pPr>
            <a:r>
              <a:rPr b="1" lang="en-US" sz="3000">
                <a:latin typeface="Avenir"/>
                <a:ea typeface="Avenir"/>
                <a:cs typeface="Avenir"/>
                <a:sym typeface="Avenir"/>
              </a:rPr>
              <a:t>Department of Health Reporting system:</a:t>
            </a:r>
            <a:endParaRPr b="1" sz="2000">
              <a:latin typeface="Avenir"/>
              <a:ea typeface="Avenir"/>
              <a:cs typeface="Avenir"/>
              <a:sym typeface="Avenir"/>
            </a:endParaRPr>
          </a:p>
          <a:p>
            <a:pPr indent="0" lvl="0" marL="0" rtl="0" algn="l">
              <a:lnSpc>
                <a:spcPct val="90000"/>
              </a:lnSpc>
              <a:spcBef>
                <a:spcPts val="1000"/>
              </a:spcBef>
              <a:spcAft>
                <a:spcPts val="0"/>
              </a:spcAft>
              <a:buClr>
                <a:schemeClr val="dk1"/>
              </a:buClr>
              <a:buSzPts val="1100"/>
              <a:buFont typeface="Arial"/>
              <a:buNone/>
            </a:pPr>
            <a:r>
              <a:rPr lang="en-US" sz="2000" u="sng">
                <a:solidFill>
                  <a:srgbClr val="0563C1"/>
                </a:solidFill>
                <a:latin typeface="Avenir"/>
                <a:ea typeface="Avenir"/>
                <a:cs typeface="Avenir"/>
                <a:sym typeface="Avenir"/>
                <a:hlinkClick r:id="rId5"/>
              </a:rPr>
              <a:t>https://www1.health.gov.au/internet/main/publishing.nsf/Content/cdnareport.htm</a:t>
            </a:r>
            <a:endParaRPr sz="2000">
              <a:solidFill>
                <a:schemeClr val="dk1"/>
              </a:solidFill>
              <a:latin typeface="Avenir"/>
              <a:ea typeface="Avenir"/>
              <a:cs typeface="Avenir"/>
              <a:sym typeface="Avenir"/>
            </a:endParaRPr>
          </a:p>
          <a:p>
            <a:pPr indent="0" lvl="0" marL="0" rtl="0" algn="l">
              <a:spcBef>
                <a:spcPts val="0"/>
              </a:spcBef>
              <a:spcAft>
                <a:spcPts val="0"/>
              </a:spcAft>
              <a:buNone/>
            </a:pPr>
            <a:r>
              <a:t/>
            </a:r>
            <a:endParaRPr b="1" sz="3000">
              <a:latin typeface="Avenir"/>
              <a:ea typeface="Avenir"/>
              <a:cs typeface="Avenir"/>
              <a:sym typeface="Aveni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g6293b3d42b_1_347"/>
          <p:cNvSpPr txBox="1"/>
          <p:nvPr>
            <p:ph type="title"/>
          </p:nvPr>
        </p:nvSpPr>
        <p:spPr>
          <a:xfrm>
            <a:off x="838200" y="1116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nton"/>
              <a:buNone/>
            </a:pPr>
            <a:r>
              <a:rPr lang="en-US">
                <a:latin typeface="Oswald Regular"/>
                <a:ea typeface="Oswald Regular"/>
                <a:cs typeface="Oswald Regular"/>
                <a:sym typeface="Oswald Regular"/>
              </a:rPr>
              <a:t>TODAY’S WORKSHOP:</a:t>
            </a:r>
            <a:endParaRPr>
              <a:latin typeface="Oswald Regular"/>
              <a:ea typeface="Oswald Regular"/>
              <a:cs typeface="Oswald Regular"/>
              <a:sym typeface="Oswald Regular"/>
            </a:endParaRPr>
          </a:p>
        </p:txBody>
      </p:sp>
      <p:sp>
        <p:nvSpPr>
          <p:cNvPr id="666" name="Google Shape;666;g6293b3d42b_1_347"/>
          <p:cNvSpPr txBox="1"/>
          <p:nvPr>
            <p:ph idx="1" type="body"/>
          </p:nvPr>
        </p:nvSpPr>
        <p:spPr>
          <a:xfrm>
            <a:off x="838200" y="1745375"/>
            <a:ext cx="10515600" cy="4351200"/>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rgbClr val="E69138"/>
              </a:buClr>
              <a:buSzPts val="3500"/>
              <a:buFont typeface="Avenir"/>
              <a:buChar char="➢"/>
            </a:pPr>
            <a:r>
              <a:rPr b="1" lang="en-US" sz="3500">
                <a:solidFill>
                  <a:srgbClr val="E69138"/>
                </a:solidFill>
                <a:latin typeface="Helvetica Neue"/>
                <a:ea typeface="Helvetica Neue"/>
                <a:cs typeface="Helvetica Neue"/>
                <a:sym typeface="Helvetica Neue"/>
              </a:rPr>
              <a:t>Learn w</a:t>
            </a:r>
            <a:r>
              <a:rPr b="1" lang="en-US" sz="3500">
                <a:solidFill>
                  <a:srgbClr val="E69138"/>
                </a:solidFill>
                <a:latin typeface="Helvetica Neue"/>
                <a:ea typeface="Helvetica Neue"/>
                <a:cs typeface="Helvetica Neue"/>
                <a:sym typeface="Helvetica Neue"/>
              </a:rPr>
              <a:t>hat are </a:t>
            </a:r>
            <a:r>
              <a:rPr b="1" lang="en-US" sz="3500">
                <a:solidFill>
                  <a:srgbClr val="E69138"/>
                </a:solidFill>
                <a:latin typeface="Helvetica Neue"/>
                <a:ea typeface="Helvetica Neue"/>
                <a:cs typeface="Helvetica Neue"/>
                <a:sym typeface="Helvetica Neue"/>
              </a:rPr>
              <a:t>outbreaks</a:t>
            </a:r>
            <a:r>
              <a:rPr b="1" lang="en-US" sz="3500">
                <a:solidFill>
                  <a:srgbClr val="E69138"/>
                </a:solidFill>
                <a:latin typeface="Helvetica Neue"/>
                <a:ea typeface="Helvetica Neue"/>
                <a:cs typeface="Helvetica Neue"/>
                <a:sym typeface="Helvetica Neue"/>
              </a:rPr>
              <a:t> and who are </a:t>
            </a:r>
            <a:r>
              <a:rPr b="1" lang="en-US" sz="3500">
                <a:solidFill>
                  <a:srgbClr val="E69138"/>
                </a:solidFill>
                <a:latin typeface="Helvetica Neue"/>
                <a:ea typeface="Helvetica Neue"/>
                <a:cs typeface="Helvetica Neue"/>
                <a:sym typeface="Helvetica Neue"/>
              </a:rPr>
              <a:t>disease detectives</a:t>
            </a:r>
            <a:endParaRPr b="1" sz="3500">
              <a:solidFill>
                <a:srgbClr val="E69138"/>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b="1" sz="3500">
              <a:latin typeface="Helvetica Neue"/>
              <a:ea typeface="Helvetica Neue"/>
              <a:cs typeface="Helvetica Neue"/>
              <a:sym typeface="Helvetica Neue"/>
            </a:endParaRPr>
          </a:p>
          <a:p>
            <a:pPr indent="-514350" lvl="0" marL="514350" rtl="0" algn="l">
              <a:lnSpc>
                <a:spcPct val="90000"/>
              </a:lnSpc>
              <a:spcBef>
                <a:spcPts val="1000"/>
              </a:spcBef>
              <a:spcAft>
                <a:spcPts val="0"/>
              </a:spcAft>
              <a:buClr>
                <a:srgbClr val="674EA7"/>
              </a:buClr>
              <a:buSzPts val="3500"/>
              <a:buFont typeface="Helvetica Neue"/>
              <a:buChar char="➢"/>
            </a:pPr>
            <a:r>
              <a:rPr lang="en-US" sz="3500">
                <a:solidFill>
                  <a:srgbClr val="674EA7"/>
                </a:solidFill>
                <a:latin typeface="Helvetica Neue"/>
                <a:ea typeface="Helvetica Neue"/>
                <a:cs typeface="Helvetica Neue"/>
                <a:sym typeface="Helvetica Neue"/>
              </a:rPr>
              <a:t>Learn </a:t>
            </a:r>
            <a:r>
              <a:rPr b="1" lang="en-US" sz="3500">
                <a:solidFill>
                  <a:srgbClr val="674EA7"/>
                </a:solidFill>
                <a:latin typeface="Helvetica Neue"/>
                <a:ea typeface="Helvetica Neue"/>
                <a:cs typeface="Helvetica Neue"/>
                <a:sym typeface="Helvetica Neue"/>
              </a:rPr>
              <a:t>how to code using R</a:t>
            </a:r>
            <a:endParaRPr b="1" sz="3500">
              <a:solidFill>
                <a:srgbClr val="674EA7"/>
              </a:solidFill>
              <a:latin typeface="Helvetica Neue"/>
              <a:ea typeface="Helvetica Neue"/>
              <a:cs typeface="Helvetica Neue"/>
              <a:sym typeface="Helvetica Neue"/>
            </a:endParaRPr>
          </a:p>
          <a:p>
            <a:pPr indent="0" lvl="0" marL="0" rtl="0" algn="l">
              <a:lnSpc>
                <a:spcPct val="90000"/>
              </a:lnSpc>
              <a:spcBef>
                <a:spcPts val="1000"/>
              </a:spcBef>
              <a:spcAft>
                <a:spcPts val="0"/>
              </a:spcAft>
              <a:buNone/>
            </a:pPr>
            <a:r>
              <a:t/>
            </a:r>
            <a:endParaRPr sz="3500">
              <a:latin typeface="Helvetica Neue"/>
              <a:ea typeface="Helvetica Neue"/>
              <a:cs typeface="Helvetica Neue"/>
              <a:sym typeface="Helvetica Neue"/>
            </a:endParaRPr>
          </a:p>
          <a:p>
            <a:pPr indent="-514350" lvl="0" marL="514350" rtl="0" algn="l">
              <a:lnSpc>
                <a:spcPct val="90000"/>
              </a:lnSpc>
              <a:spcBef>
                <a:spcPts val="1000"/>
              </a:spcBef>
              <a:spcAft>
                <a:spcPts val="0"/>
              </a:spcAft>
              <a:buClr>
                <a:srgbClr val="6AA84F"/>
              </a:buClr>
              <a:buSzPts val="3500"/>
              <a:buFont typeface="Helvetica Neue"/>
              <a:buChar char="➢"/>
            </a:pPr>
            <a:r>
              <a:rPr b="1" lang="en-US" sz="3500">
                <a:solidFill>
                  <a:srgbClr val="6AA84F"/>
                </a:solidFill>
                <a:latin typeface="Helvetica Neue"/>
                <a:ea typeface="Helvetica Neue"/>
                <a:cs typeface="Helvetica Neue"/>
                <a:sym typeface="Helvetica Neue"/>
              </a:rPr>
              <a:t>Learn how to solve a d</a:t>
            </a:r>
            <a:r>
              <a:rPr b="1" lang="en-US" sz="3500">
                <a:solidFill>
                  <a:srgbClr val="6AA84F"/>
                </a:solidFill>
                <a:latin typeface="Helvetica Neue"/>
                <a:ea typeface="Helvetica Neue"/>
                <a:cs typeface="Helvetica Neue"/>
                <a:sym typeface="Helvetica Neue"/>
              </a:rPr>
              <a:t>isease detective activity</a:t>
            </a:r>
            <a:endParaRPr>
              <a:solidFill>
                <a:srgbClr val="6AA84F"/>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g6293b3d42b_1_207"/>
          <p:cNvSpPr txBox="1"/>
          <p:nvPr/>
        </p:nvSpPr>
        <p:spPr>
          <a:xfrm>
            <a:off x="571900" y="305567"/>
            <a:ext cx="9742500" cy="68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88398A"/>
                </a:solidFill>
                <a:latin typeface="Helvetica Neue"/>
                <a:ea typeface="Helvetica Neue"/>
                <a:cs typeface="Helvetica Neue"/>
                <a:sym typeface="Helvetica Neue"/>
              </a:rPr>
              <a:t>A big thanks to our amazing and faithful sponsors </a:t>
            </a:r>
            <a:endParaRPr b="0" i="0" sz="4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88398A"/>
                </a:solidFill>
                <a:latin typeface="Helvetica Neue"/>
                <a:ea typeface="Helvetica Neue"/>
                <a:cs typeface="Helvetica Neue"/>
                <a:sym typeface="Helvetica Neue"/>
              </a:rPr>
              <a:t>  </a:t>
            </a:r>
            <a:endParaRPr b="0" i="0" sz="1900" u="none" cap="none" strike="noStrike">
              <a:solidFill>
                <a:srgbClr val="000000"/>
              </a:solidFill>
              <a:latin typeface="Arial"/>
              <a:ea typeface="Arial"/>
              <a:cs typeface="Arial"/>
              <a:sym typeface="Arial"/>
            </a:endParaRPr>
          </a:p>
        </p:txBody>
      </p:sp>
      <p:pic>
        <p:nvPicPr>
          <p:cNvPr descr="csl-limited--logo.jpg" id="672" name="Google Shape;672;g6293b3d42b_1_207"/>
          <p:cNvPicPr preferRelativeResize="0"/>
          <p:nvPr/>
        </p:nvPicPr>
        <p:blipFill rotWithShape="1">
          <a:blip r:embed="rId3">
            <a:alphaModFix/>
          </a:blip>
          <a:srcRect b="0" l="0" r="0" t="0"/>
          <a:stretch/>
        </p:blipFill>
        <p:spPr>
          <a:xfrm>
            <a:off x="1645600" y="2597001"/>
            <a:ext cx="2053200" cy="1054367"/>
          </a:xfrm>
          <a:prstGeom prst="rect">
            <a:avLst/>
          </a:prstGeom>
          <a:noFill/>
          <a:ln>
            <a:noFill/>
          </a:ln>
        </p:spPr>
      </p:pic>
      <p:pic>
        <p:nvPicPr>
          <p:cNvPr descr="WEHI_logo_2016_0.png" id="673" name="Google Shape;673;g6293b3d42b_1_207"/>
          <p:cNvPicPr preferRelativeResize="0"/>
          <p:nvPr/>
        </p:nvPicPr>
        <p:blipFill rotWithShape="1">
          <a:blip r:embed="rId4">
            <a:alphaModFix/>
          </a:blip>
          <a:srcRect b="0" l="0" r="0" t="0"/>
          <a:stretch/>
        </p:blipFill>
        <p:spPr>
          <a:xfrm>
            <a:off x="3756033" y="4278200"/>
            <a:ext cx="3580936" cy="1054367"/>
          </a:xfrm>
          <a:prstGeom prst="rect">
            <a:avLst/>
          </a:prstGeom>
          <a:noFill/>
          <a:ln>
            <a:noFill/>
          </a:ln>
        </p:spPr>
      </p:pic>
      <p:pic>
        <p:nvPicPr>
          <p:cNvPr id="674" name="Google Shape;674;g6293b3d42b_1_207"/>
          <p:cNvPicPr preferRelativeResize="0"/>
          <p:nvPr/>
        </p:nvPicPr>
        <p:blipFill rotWithShape="1">
          <a:blip r:embed="rId5">
            <a:alphaModFix/>
          </a:blip>
          <a:srcRect b="0" l="0" r="0" t="0"/>
          <a:stretch/>
        </p:blipFill>
        <p:spPr>
          <a:xfrm>
            <a:off x="2019084" y="4239784"/>
            <a:ext cx="1173434" cy="1295967"/>
          </a:xfrm>
          <a:prstGeom prst="rect">
            <a:avLst/>
          </a:prstGeom>
          <a:noFill/>
          <a:ln>
            <a:noFill/>
          </a:ln>
        </p:spPr>
      </p:pic>
      <p:sp>
        <p:nvSpPr>
          <p:cNvPr id="675" name="Google Shape;675;g6293b3d42b_1_207"/>
          <p:cNvSpPr txBox="1"/>
          <p:nvPr/>
        </p:nvSpPr>
        <p:spPr>
          <a:xfrm>
            <a:off x="1645604" y="5535774"/>
            <a:ext cx="1920300" cy="53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Helvetica Neue"/>
                <a:ea typeface="Helvetica Neue"/>
                <a:cs typeface="Helvetica Neue"/>
                <a:sym typeface="Helvetica Neue"/>
              </a:rPr>
              <a:t>Matt Ritchie</a:t>
            </a:r>
            <a:endParaRPr b="0" i="0" sz="1500" u="none" cap="none" strike="noStrike">
              <a:solidFill>
                <a:srgbClr val="000000"/>
              </a:solidFill>
              <a:latin typeface="Helvetica Neue"/>
              <a:ea typeface="Helvetica Neue"/>
              <a:cs typeface="Helvetica Neue"/>
              <a:sym typeface="Helvetica Neue"/>
            </a:endParaRPr>
          </a:p>
        </p:txBody>
      </p:sp>
      <p:grpSp>
        <p:nvGrpSpPr>
          <p:cNvPr id="676" name="Google Shape;676;g6293b3d42b_1_207"/>
          <p:cNvGrpSpPr/>
          <p:nvPr/>
        </p:nvGrpSpPr>
        <p:grpSpPr>
          <a:xfrm>
            <a:off x="7650642" y="2503148"/>
            <a:ext cx="1946740" cy="1241897"/>
            <a:chOff x="102421" y="1611430"/>
            <a:chExt cx="1642957" cy="1048102"/>
          </a:xfrm>
        </p:grpSpPr>
        <p:pic>
          <p:nvPicPr>
            <p:cNvPr id="677" name="Google Shape;677;g6293b3d42b_1_207"/>
            <p:cNvPicPr preferRelativeResize="0"/>
            <p:nvPr/>
          </p:nvPicPr>
          <p:blipFill rotWithShape="1">
            <a:blip r:embed="rId6">
              <a:alphaModFix/>
            </a:blip>
            <a:srcRect b="0" l="0" r="0" t="0"/>
            <a:stretch/>
          </p:blipFill>
          <p:spPr>
            <a:xfrm>
              <a:off x="102421" y="1611430"/>
              <a:ext cx="1440300" cy="1048102"/>
            </a:xfrm>
            <a:prstGeom prst="rect">
              <a:avLst/>
            </a:prstGeom>
            <a:noFill/>
            <a:ln>
              <a:noFill/>
            </a:ln>
          </p:spPr>
        </p:pic>
        <p:pic>
          <p:nvPicPr>
            <p:cNvPr descr="camera.png" id="678" name="Google Shape;678;g6293b3d42b_1_207"/>
            <p:cNvPicPr preferRelativeResize="0"/>
            <p:nvPr/>
          </p:nvPicPr>
          <p:blipFill rotWithShape="1">
            <a:blip r:embed="rId7">
              <a:alphaModFix/>
            </a:blip>
            <a:srcRect b="0" l="0" r="0" t="0"/>
            <a:stretch/>
          </p:blipFill>
          <p:spPr>
            <a:xfrm>
              <a:off x="1401428" y="1673821"/>
              <a:ext cx="343950" cy="270153"/>
            </a:xfrm>
            <a:prstGeom prst="rect">
              <a:avLst/>
            </a:prstGeom>
            <a:noFill/>
            <a:ln>
              <a:noFill/>
            </a:ln>
          </p:spPr>
        </p:pic>
        <p:pic>
          <p:nvPicPr>
            <p:cNvPr descr="beverages.jpg" id="679" name="Google Shape;679;g6293b3d42b_1_207"/>
            <p:cNvPicPr preferRelativeResize="0"/>
            <p:nvPr/>
          </p:nvPicPr>
          <p:blipFill rotWithShape="1">
            <a:blip r:embed="rId8">
              <a:alphaModFix/>
            </a:blip>
            <a:srcRect b="0" l="0" r="0" t="0"/>
            <a:stretch/>
          </p:blipFill>
          <p:spPr>
            <a:xfrm>
              <a:off x="1401413" y="1954462"/>
              <a:ext cx="343950" cy="362050"/>
            </a:xfrm>
            <a:prstGeom prst="rect">
              <a:avLst/>
            </a:prstGeom>
            <a:noFill/>
            <a:ln>
              <a:noFill/>
            </a:ln>
          </p:spPr>
        </p:pic>
      </p:grpSp>
      <p:pic>
        <p:nvPicPr>
          <p:cNvPr id="680" name="Google Shape;680;g6293b3d42b_1_207"/>
          <p:cNvPicPr preferRelativeResize="0"/>
          <p:nvPr/>
        </p:nvPicPr>
        <p:blipFill rotWithShape="1">
          <a:blip r:embed="rId9">
            <a:alphaModFix/>
          </a:blip>
          <a:srcRect b="0" l="0" r="0" t="0"/>
          <a:stretch/>
        </p:blipFill>
        <p:spPr>
          <a:xfrm>
            <a:off x="7900467" y="4171783"/>
            <a:ext cx="1660533" cy="1635200"/>
          </a:xfrm>
          <a:prstGeom prst="rect">
            <a:avLst/>
          </a:prstGeom>
          <a:noFill/>
          <a:ln>
            <a:noFill/>
          </a:ln>
        </p:spPr>
      </p:pic>
      <p:pic>
        <p:nvPicPr>
          <p:cNvPr id="681" name="Google Shape;681;g6293b3d42b_1_207"/>
          <p:cNvPicPr preferRelativeResize="0"/>
          <p:nvPr/>
        </p:nvPicPr>
        <p:blipFill rotWithShape="1">
          <a:blip r:embed="rId10">
            <a:alphaModFix/>
          </a:blip>
          <a:srcRect b="0" l="0" r="0" t="0"/>
          <a:stretch/>
        </p:blipFill>
        <p:spPr>
          <a:xfrm>
            <a:off x="4362983" y="2780583"/>
            <a:ext cx="2514247" cy="68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g6293b3d42b_1_153"/>
          <p:cNvPicPr preferRelativeResize="0"/>
          <p:nvPr/>
        </p:nvPicPr>
        <p:blipFill>
          <a:blip r:embed="rId3">
            <a:alphaModFix/>
          </a:blip>
          <a:stretch>
            <a:fillRect/>
          </a:stretch>
        </p:blipFill>
        <p:spPr>
          <a:xfrm>
            <a:off x="5387351" y="3447738"/>
            <a:ext cx="4845551" cy="3016775"/>
          </a:xfrm>
          <a:prstGeom prst="rect">
            <a:avLst/>
          </a:prstGeom>
          <a:noFill/>
          <a:ln>
            <a:noFill/>
          </a:ln>
        </p:spPr>
      </p:pic>
      <p:pic>
        <p:nvPicPr>
          <p:cNvPr id="279" name="Google Shape;279;g6293b3d42b_1_153"/>
          <p:cNvPicPr preferRelativeResize="0"/>
          <p:nvPr/>
        </p:nvPicPr>
        <p:blipFill>
          <a:blip r:embed="rId4">
            <a:alphaModFix/>
          </a:blip>
          <a:stretch>
            <a:fillRect/>
          </a:stretch>
        </p:blipFill>
        <p:spPr>
          <a:xfrm>
            <a:off x="1954944" y="3742887"/>
            <a:ext cx="2581275" cy="2628900"/>
          </a:xfrm>
          <a:prstGeom prst="rect">
            <a:avLst/>
          </a:prstGeom>
          <a:noFill/>
          <a:ln>
            <a:noFill/>
          </a:ln>
        </p:spPr>
      </p:pic>
      <p:sp>
        <p:nvSpPr>
          <p:cNvPr id="280" name="Google Shape;280;g6293b3d42b_1_153"/>
          <p:cNvSpPr txBox="1"/>
          <p:nvPr>
            <p:ph type="ctrTitle"/>
          </p:nvPr>
        </p:nvSpPr>
        <p:spPr>
          <a:xfrm>
            <a:off x="1625600" y="179900"/>
            <a:ext cx="8607300" cy="1546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181818"/>
              </a:buClr>
              <a:buFont typeface="Helvetica Neue"/>
              <a:buNone/>
            </a:pPr>
            <a:r>
              <a:rPr b="1" lang="en-US" sz="4800">
                <a:solidFill>
                  <a:srgbClr val="88398A"/>
                </a:solidFill>
                <a:latin typeface="Helvetica Neue"/>
                <a:ea typeface="Helvetica Neue"/>
                <a:cs typeface="Helvetica Neue"/>
                <a:sym typeface="Helvetica Neue"/>
              </a:rPr>
              <a:t>What’s R-LADIES?</a:t>
            </a:r>
            <a:endParaRPr sz="4800"/>
          </a:p>
        </p:txBody>
      </p:sp>
      <p:sp>
        <p:nvSpPr>
          <p:cNvPr id="281" name="Google Shape;281;g6293b3d42b_1_153"/>
          <p:cNvSpPr txBox="1"/>
          <p:nvPr>
            <p:ph idx="1" type="subTitle"/>
          </p:nvPr>
        </p:nvSpPr>
        <p:spPr>
          <a:xfrm>
            <a:off x="766950" y="1355975"/>
            <a:ext cx="10658100" cy="2991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562457"/>
              </a:buClr>
              <a:buFont typeface="Helvetica Neue"/>
              <a:buNone/>
            </a:pPr>
            <a:r>
              <a:rPr b="1" lang="en-US" sz="3600"/>
              <a:t>MISSION:</a:t>
            </a:r>
            <a:endParaRPr b="1" sz="3600"/>
          </a:p>
          <a:p>
            <a:pPr indent="0" lvl="0" marL="0" marR="0" rtl="0" algn="l">
              <a:lnSpc>
                <a:spcPct val="100000"/>
              </a:lnSpc>
              <a:spcBef>
                <a:spcPts val="0"/>
              </a:spcBef>
              <a:spcAft>
                <a:spcPts val="0"/>
              </a:spcAft>
              <a:buClr>
                <a:srgbClr val="562457"/>
              </a:buClr>
              <a:buFont typeface="Helvetica Neue"/>
              <a:buNone/>
            </a:pPr>
            <a:r>
              <a:rPr lang="en-US" sz="3600"/>
              <a:t>It’s </a:t>
            </a:r>
            <a:r>
              <a:rPr b="1" lang="en-US" sz="3600"/>
              <a:t>a </a:t>
            </a:r>
            <a:r>
              <a:rPr b="1" lang="en-US" sz="3600">
                <a:solidFill>
                  <a:srgbClr val="88398A"/>
                </a:solidFill>
                <a:latin typeface="Helvetica Neue"/>
                <a:ea typeface="Helvetica Neue"/>
                <a:cs typeface="Helvetica Neue"/>
                <a:sym typeface="Helvetica Neue"/>
              </a:rPr>
              <a:t>world-wide organization </a:t>
            </a:r>
            <a:r>
              <a:rPr lang="en-US" sz="3600"/>
              <a:t>whose mission is to </a:t>
            </a:r>
            <a:r>
              <a:rPr b="1" lang="en-US" sz="3600">
                <a:solidFill>
                  <a:srgbClr val="88398A"/>
                </a:solidFill>
                <a:latin typeface="Helvetica Neue"/>
                <a:ea typeface="Helvetica Neue"/>
                <a:cs typeface="Helvetica Neue"/>
                <a:sym typeface="Helvetica Neue"/>
              </a:rPr>
              <a:t>promote gender diversity</a:t>
            </a:r>
            <a:r>
              <a:rPr lang="en-US" sz="3600"/>
              <a:t> in the </a:t>
            </a:r>
            <a:r>
              <a:rPr b="1" lang="en-US" sz="3600">
                <a:solidFill>
                  <a:srgbClr val="88398A"/>
                </a:solidFill>
                <a:latin typeface="Helvetica Neue"/>
                <a:ea typeface="Helvetica Neue"/>
                <a:cs typeface="Helvetica Neue"/>
                <a:sym typeface="Helvetica Neue"/>
              </a:rPr>
              <a:t>R community</a:t>
            </a:r>
            <a:endParaRPr b="1"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g6293b3d42b_1_113"/>
          <p:cNvSpPr txBox="1"/>
          <p:nvPr/>
        </p:nvSpPr>
        <p:spPr>
          <a:xfrm>
            <a:off x="4449333" y="1805067"/>
            <a:ext cx="6631500" cy="687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rgbClr val="88398A"/>
              </a:buClr>
              <a:buFont typeface="Helvetica Neue"/>
              <a:buNone/>
            </a:pPr>
            <a:r>
              <a:rPr b="1" lang="en-US" sz="4800">
                <a:solidFill>
                  <a:srgbClr val="88398A"/>
                </a:solidFill>
                <a:latin typeface="Helvetica Neue"/>
                <a:ea typeface="Helvetica Neue"/>
                <a:cs typeface="Helvetica Neue"/>
                <a:sym typeface="Helvetica Neue"/>
              </a:rPr>
              <a:t>R-Ladies Melbourne was launched on the 18th October 2016</a:t>
            </a:r>
            <a:endParaRPr sz="1900"/>
          </a:p>
        </p:txBody>
      </p:sp>
      <p:pic>
        <p:nvPicPr>
          <p:cNvPr descr="cake_2 copy.png" id="287" name="Google Shape;287;g6293b3d42b_1_113"/>
          <p:cNvPicPr preferRelativeResize="0"/>
          <p:nvPr/>
        </p:nvPicPr>
        <p:blipFill>
          <a:blip r:embed="rId3">
            <a:alphaModFix/>
          </a:blip>
          <a:stretch>
            <a:fillRect/>
          </a:stretch>
        </p:blipFill>
        <p:spPr>
          <a:xfrm>
            <a:off x="305467" y="2020433"/>
            <a:ext cx="3879848" cy="3908168"/>
          </a:xfrm>
          <a:prstGeom prst="rect">
            <a:avLst/>
          </a:prstGeom>
          <a:noFill/>
          <a:ln>
            <a:noFill/>
          </a:ln>
        </p:spPr>
      </p:pic>
      <p:pic>
        <p:nvPicPr>
          <p:cNvPr id="288" name="Google Shape;288;g6293b3d42b_1_113"/>
          <p:cNvPicPr preferRelativeResize="0"/>
          <p:nvPr/>
        </p:nvPicPr>
        <p:blipFill rotWithShape="1">
          <a:blip r:embed="rId4">
            <a:alphaModFix/>
          </a:blip>
          <a:srcRect b="0" l="0" r="0" t="0"/>
          <a:stretch/>
        </p:blipFill>
        <p:spPr>
          <a:xfrm>
            <a:off x="10232903" y="4798544"/>
            <a:ext cx="1782462" cy="19747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g6293b3d42b_1_28"/>
          <p:cNvSpPr txBox="1"/>
          <p:nvPr/>
        </p:nvSpPr>
        <p:spPr>
          <a:xfrm>
            <a:off x="676467" y="365333"/>
            <a:ext cx="9742500" cy="68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88398A"/>
                </a:solidFill>
                <a:latin typeface="Helvetica Neue"/>
                <a:ea typeface="Helvetica Neue"/>
                <a:cs typeface="Helvetica Neue"/>
                <a:sym typeface="Helvetica Neue"/>
              </a:rPr>
              <a:t>You can find us...</a:t>
            </a:r>
            <a:endParaRPr sz="1900"/>
          </a:p>
        </p:txBody>
      </p:sp>
      <p:grpSp>
        <p:nvGrpSpPr>
          <p:cNvPr id="294" name="Google Shape;294;g6293b3d42b_1_28"/>
          <p:cNvGrpSpPr/>
          <p:nvPr/>
        </p:nvGrpSpPr>
        <p:grpSpPr>
          <a:xfrm>
            <a:off x="4214836" y="2645458"/>
            <a:ext cx="2684767" cy="3694025"/>
            <a:chOff x="2033400" y="1006300"/>
            <a:chExt cx="2209503" cy="3040100"/>
          </a:xfrm>
        </p:grpSpPr>
        <p:pic>
          <p:nvPicPr>
            <p:cNvPr id="295" name="Google Shape;295;g6293b3d42b_1_28"/>
            <p:cNvPicPr preferRelativeResize="0"/>
            <p:nvPr/>
          </p:nvPicPr>
          <p:blipFill rotWithShape="1">
            <a:blip r:embed="rId3">
              <a:alphaModFix/>
            </a:blip>
            <a:srcRect b="0" l="0" r="0" t="25584"/>
            <a:stretch/>
          </p:blipFill>
          <p:spPr>
            <a:xfrm>
              <a:off x="2033400" y="1006300"/>
              <a:ext cx="2209503" cy="2630850"/>
            </a:xfrm>
            <a:prstGeom prst="rect">
              <a:avLst/>
            </a:prstGeom>
            <a:noFill/>
            <a:ln>
              <a:noFill/>
            </a:ln>
          </p:spPr>
        </p:pic>
        <p:pic>
          <p:nvPicPr>
            <p:cNvPr id="296" name="Google Shape;296;g6293b3d42b_1_28"/>
            <p:cNvPicPr preferRelativeResize="0"/>
            <p:nvPr/>
          </p:nvPicPr>
          <p:blipFill>
            <a:blip r:embed="rId4">
              <a:alphaModFix/>
            </a:blip>
            <a:stretch>
              <a:fillRect/>
            </a:stretch>
          </p:blipFill>
          <p:spPr>
            <a:xfrm>
              <a:off x="2989225" y="3674925"/>
              <a:ext cx="447675" cy="371475"/>
            </a:xfrm>
            <a:prstGeom prst="rect">
              <a:avLst/>
            </a:prstGeom>
            <a:noFill/>
            <a:ln>
              <a:noFill/>
            </a:ln>
          </p:spPr>
        </p:pic>
      </p:grpSp>
      <p:grpSp>
        <p:nvGrpSpPr>
          <p:cNvPr id="297" name="Google Shape;297;g6293b3d42b_1_28"/>
          <p:cNvGrpSpPr/>
          <p:nvPr/>
        </p:nvGrpSpPr>
        <p:grpSpPr>
          <a:xfrm>
            <a:off x="1625810" y="2669246"/>
            <a:ext cx="1946873" cy="3646105"/>
            <a:chOff x="231225" y="1006300"/>
            <a:chExt cx="1654800" cy="3021050"/>
          </a:xfrm>
        </p:grpSpPr>
        <p:pic>
          <p:nvPicPr>
            <p:cNvPr id="298" name="Google Shape;298;g6293b3d42b_1_28"/>
            <p:cNvPicPr preferRelativeResize="0"/>
            <p:nvPr/>
          </p:nvPicPr>
          <p:blipFill>
            <a:blip r:embed="rId5">
              <a:alphaModFix/>
            </a:blip>
            <a:stretch>
              <a:fillRect/>
            </a:stretch>
          </p:blipFill>
          <p:spPr>
            <a:xfrm>
              <a:off x="231225" y="1006300"/>
              <a:ext cx="1654800" cy="2630850"/>
            </a:xfrm>
            <a:prstGeom prst="rect">
              <a:avLst/>
            </a:prstGeom>
            <a:noFill/>
            <a:ln>
              <a:noFill/>
            </a:ln>
          </p:spPr>
        </p:pic>
        <p:pic>
          <p:nvPicPr>
            <p:cNvPr id="299" name="Google Shape;299;g6293b3d42b_1_28"/>
            <p:cNvPicPr preferRelativeResize="0"/>
            <p:nvPr/>
          </p:nvPicPr>
          <p:blipFill>
            <a:blip r:embed="rId6">
              <a:alphaModFix/>
            </a:blip>
            <a:stretch>
              <a:fillRect/>
            </a:stretch>
          </p:blipFill>
          <p:spPr>
            <a:xfrm>
              <a:off x="763328" y="3693975"/>
              <a:ext cx="514350" cy="333375"/>
            </a:xfrm>
            <a:prstGeom prst="rect">
              <a:avLst/>
            </a:prstGeom>
            <a:noFill/>
            <a:ln>
              <a:noFill/>
            </a:ln>
          </p:spPr>
        </p:pic>
      </p:grpSp>
      <p:pic>
        <p:nvPicPr>
          <p:cNvPr id="300" name="Google Shape;300;g6293b3d42b_1_28"/>
          <p:cNvPicPr preferRelativeResize="0"/>
          <p:nvPr/>
        </p:nvPicPr>
        <p:blipFill rotWithShape="1">
          <a:blip r:embed="rId7">
            <a:alphaModFix/>
          </a:blip>
          <a:srcRect b="16656" l="2570" r="-2569" t="-5918"/>
          <a:stretch/>
        </p:blipFill>
        <p:spPr>
          <a:xfrm>
            <a:off x="7486133" y="2998798"/>
            <a:ext cx="3067867" cy="1057200"/>
          </a:xfrm>
          <a:prstGeom prst="rect">
            <a:avLst/>
          </a:prstGeom>
          <a:noFill/>
          <a:ln>
            <a:noFill/>
          </a:ln>
        </p:spPr>
      </p:pic>
      <p:sp>
        <p:nvSpPr>
          <p:cNvPr id="301" name="Google Shape;301;g6293b3d42b_1_28"/>
          <p:cNvSpPr txBox="1"/>
          <p:nvPr/>
        </p:nvSpPr>
        <p:spPr>
          <a:xfrm>
            <a:off x="2255133" y="1347133"/>
            <a:ext cx="6696300" cy="64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700">
                <a:solidFill>
                  <a:srgbClr val="88398A"/>
                </a:solidFill>
                <a:latin typeface="Helvetica Neue"/>
                <a:ea typeface="Helvetica Neue"/>
                <a:cs typeface="Helvetica Neue"/>
                <a:sym typeface="Helvetica Neue"/>
              </a:rPr>
              <a:t>On </a:t>
            </a:r>
            <a:r>
              <a:rPr b="1" lang="en-US" sz="2700">
                <a:solidFill>
                  <a:srgbClr val="88398A"/>
                </a:solidFill>
                <a:latin typeface="Helvetica Neue"/>
                <a:ea typeface="Helvetica Neue"/>
                <a:cs typeface="Helvetica Neue"/>
                <a:sym typeface="Helvetica Neue"/>
              </a:rPr>
              <a:t>Twitter</a:t>
            </a:r>
            <a:r>
              <a:rPr lang="en-US" sz="2700">
                <a:solidFill>
                  <a:srgbClr val="88398A"/>
                </a:solidFill>
                <a:latin typeface="Helvetica Neue"/>
                <a:ea typeface="Helvetica Neue"/>
                <a:cs typeface="Helvetica Neue"/>
                <a:sym typeface="Helvetica Neue"/>
              </a:rPr>
              <a:t>, </a:t>
            </a:r>
            <a:r>
              <a:rPr b="1" lang="en-US" sz="2700">
                <a:solidFill>
                  <a:srgbClr val="88398A"/>
                </a:solidFill>
                <a:latin typeface="Helvetica Neue"/>
                <a:ea typeface="Helvetica Neue"/>
                <a:cs typeface="Helvetica Neue"/>
                <a:sym typeface="Helvetica Neue"/>
              </a:rPr>
              <a:t>Facebook</a:t>
            </a:r>
            <a:r>
              <a:rPr lang="en-US" sz="2700">
                <a:solidFill>
                  <a:srgbClr val="88398A"/>
                </a:solidFill>
                <a:latin typeface="Helvetica Neue"/>
                <a:ea typeface="Helvetica Neue"/>
                <a:cs typeface="Helvetica Neue"/>
                <a:sym typeface="Helvetica Neue"/>
              </a:rPr>
              <a:t> and </a:t>
            </a:r>
            <a:r>
              <a:rPr b="1" lang="en-US" sz="2700">
                <a:solidFill>
                  <a:srgbClr val="88398A"/>
                </a:solidFill>
                <a:latin typeface="Helvetica Neue"/>
                <a:ea typeface="Helvetica Neue"/>
                <a:cs typeface="Helvetica Neue"/>
                <a:sym typeface="Helvetica Neue"/>
              </a:rPr>
              <a:t>Meetup</a:t>
            </a:r>
            <a:r>
              <a:rPr lang="en-US" sz="2700">
                <a:solidFill>
                  <a:srgbClr val="88398A"/>
                </a:solidFill>
                <a:latin typeface="Helvetica Neue"/>
                <a:ea typeface="Helvetica Neue"/>
                <a:cs typeface="Helvetica Neue"/>
                <a:sym typeface="Helvetica Neue"/>
              </a:rPr>
              <a:t> to be updated and register for new events!</a:t>
            </a:r>
            <a:endParaRPr sz="2700">
              <a:solidFill>
                <a:srgbClr val="88398A"/>
              </a:solidFill>
              <a:latin typeface="Helvetica Neue"/>
              <a:ea typeface="Helvetica Neue"/>
              <a:cs typeface="Helvetica Neue"/>
              <a:sym typeface="Helvetica Neue"/>
            </a:endParaRPr>
          </a:p>
        </p:txBody>
      </p:sp>
      <p:sp>
        <p:nvSpPr>
          <p:cNvPr id="302" name="Google Shape;302;g6293b3d42b_1_28"/>
          <p:cNvSpPr txBox="1"/>
          <p:nvPr/>
        </p:nvSpPr>
        <p:spPr>
          <a:xfrm>
            <a:off x="7393833" y="3927233"/>
            <a:ext cx="4568400" cy="8400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https://www.meetup.com/R-Ladies-Melbourne/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g6293b3d42b_1_41"/>
          <p:cNvSpPr txBox="1"/>
          <p:nvPr/>
        </p:nvSpPr>
        <p:spPr>
          <a:xfrm>
            <a:off x="676467" y="365333"/>
            <a:ext cx="9742500" cy="68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88398A"/>
                </a:solidFill>
                <a:latin typeface="Helvetica Neue"/>
                <a:ea typeface="Helvetica Neue"/>
                <a:cs typeface="Helvetica Neue"/>
                <a:sym typeface="Helvetica Neue"/>
              </a:rPr>
              <a:t>You can find us...</a:t>
            </a:r>
            <a:endParaRPr sz="1900"/>
          </a:p>
        </p:txBody>
      </p:sp>
      <p:grpSp>
        <p:nvGrpSpPr>
          <p:cNvPr id="308" name="Google Shape;308;g6293b3d42b_1_41"/>
          <p:cNvGrpSpPr/>
          <p:nvPr/>
        </p:nvGrpSpPr>
        <p:grpSpPr>
          <a:xfrm>
            <a:off x="1213600" y="2953859"/>
            <a:ext cx="4293081" cy="2096168"/>
            <a:chOff x="5656113" y="2230924"/>
            <a:chExt cx="3013111" cy="1538472"/>
          </a:xfrm>
        </p:grpSpPr>
        <p:pic>
          <p:nvPicPr>
            <p:cNvPr id="309" name="Google Shape;309;g6293b3d42b_1_41"/>
            <p:cNvPicPr preferRelativeResize="0"/>
            <p:nvPr/>
          </p:nvPicPr>
          <p:blipFill>
            <a:blip r:embed="rId3">
              <a:alphaModFix/>
            </a:blip>
            <a:stretch>
              <a:fillRect/>
            </a:stretch>
          </p:blipFill>
          <p:spPr>
            <a:xfrm>
              <a:off x="5656113" y="2230924"/>
              <a:ext cx="1659321" cy="701487"/>
            </a:xfrm>
            <a:prstGeom prst="rect">
              <a:avLst/>
            </a:prstGeom>
            <a:noFill/>
            <a:ln>
              <a:noFill/>
            </a:ln>
          </p:spPr>
        </p:pic>
        <p:pic>
          <p:nvPicPr>
            <p:cNvPr id="310" name="Google Shape;310;g6293b3d42b_1_41"/>
            <p:cNvPicPr preferRelativeResize="0"/>
            <p:nvPr/>
          </p:nvPicPr>
          <p:blipFill>
            <a:blip r:embed="rId4">
              <a:alphaModFix/>
            </a:blip>
            <a:stretch>
              <a:fillRect/>
            </a:stretch>
          </p:blipFill>
          <p:spPr>
            <a:xfrm>
              <a:off x="5781075" y="2748896"/>
              <a:ext cx="2888149" cy="1020500"/>
            </a:xfrm>
            <a:prstGeom prst="rect">
              <a:avLst/>
            </a:prstGeom>
            <a:noFill/>
            <a:ln>
              <a:noFill/>
            </a:ln>
          </p:spPr>
        </p:pic>
      </p:grpSp>
      <p:sp>
        <p:nvSpPr>
          <p:cNvPr id="311" name="Google Shape;311;g6293b3d42b_1_41"/>
          <p:cNvSpPr txBox="1"/>
          <p:nvPr/>
        </p:nvSpPr>
        <p:spPr>
          <a:xfrm>
            <a:off x="2032033" y="1481433"/>
            <a:ext cx="7159200" cy="64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700">
                <a:solidFill>
                  <a:srgbClr val="88398A"/>
                </a:solidFill>
                <a:latin typeface="Helvetica Neue"/>
                <a:ea typeface="Helvetica Neue"/>
                <a:cs typeface="Helvetica Neue"/>
                <a:sym typeface="Helvetica Neue"/>
              </a:rPr>
              <a:t>also on </a:t>
            </a:r>
            <a:r>
              <a:rPr b="1" lang="en-US" sz="2700">
                <a:solidFill>
                  <a:srgbClr val="88398A"/>
                </a:solidFill>
                <a:latin typeface="Helvetica Neue"/>
                <a:ea typeface="Helvetica Neue"/>
                <a:cs typeface="Helvetica Neue"/>
                <a:sym typeface="Helvetica Neue"/>
              </a:rPr>
              <a:t>YouTube</a:t>
            </a:r>
            <a:endParaRPr sz="2700">
              <a:solidFill>
                <a:srgbClr val="88398A"/>
              </a:solidFill>
              <a:latin typeface="Helvetica Neue"/>
              <a:ea typeface="Helvetica Neue"/>
              <a:cs typeface="Helvetica Neue"/>
              <a:sym typeface="Helvetica Neue"/>
            </a:endParaRPr>
          </a:p>
          <a:p>
            <a:pPr indent="0" lvl="0" marL="0" rtl="0" algn="ctr">
              <a:spcBef>
                <a:spcPts val="0"/>
              </a:spcBef>
              <a:spcAft>
                <a:spcPts val="0"/>
              </a:spcAft>
              <a:buNone/>
            </a:pPr>
            <a:r>
              <a:rPr lang="en-US" sz="2700">
                <a:solidFill>
                  <a:srgbClr val="88398A"/>
                </a:solidFill>
                <a:latin typeface="Helvetica Neue"/>
                <a:ea typeface="Helvetica Neue"/>
                <a:cs typeface="Helvetica Neue"/>
                <a:sym typeface="Helvetica Neue"/>
              </a:rPr>
              <a:t>to see the </a:t>
            </a:r>
            <a:r>
              <a:rPr b="1" lang="en-US" sz="2700">
                <a:solidFill>
                  <a:srgbClr val="88398A"/>
                </a:solidFill>
                <a:latin typeface="Helvetica Neue"/>
                <a:ea typeface="Helvetica Neue"/>
                <a:cs typeface="Helvetica Neue"/>
                <a:sym typeface="Helvetica Neue"/>
              </a:rPr>
              <a:t>recording</a:t>
            </a:r>
            <a:r>
              <a:rPr lang="en-US" sz="2700">
                <a:solidFill>
                  <a:srgbClr val="88398A"/>
                </a:solidFill>
                <a:latin typeface="Helvetica Neue"/>
                <a:ea typeface="Helvetica Neue"/>
                <a:cs typeface="Helvetica Neue"/>
                <a:sym typeface="Helvetica Neue"/>
              </a:rPr>
              <a:t> of our events! </a:t>
            </a:r>
            <a:endParaRPr sz="2700">
              <a:solidFill>
                <a:srgbClr val="88398A"/>
              </a:solidFill>
              <a:latin typeface="Helvetica Neue"/>
              <a:ea typeface="Helvetica Neue"/>
              <a:cs typeface="Helvetica Neue"/>
              <a:sym typeface="Helvetica Neue"/>
            </a:endParaRPr>
          </a:p>
        </p:txBody>
      </p:sp>
      <p:pic>
        <p:nvPicPr>
          <p:cNvPr id="312" name="Google Shape;312;g6293b3d42b_1_41"/>
          <p:cNvPicPr preferRelativeResize="0"/>
          <p:nvPr/>
        </p:nvPicPr>
        <p:blipFill rotWithShape="1">
          <a:blip r:embed="rId5">
            <a:alphaModFix/>
          </a:blip>
          <a:srcRect b="0" l="0" r="63540" t="0"/>
          <a:stretch/>
        </p:blipFill>
        <p:spPr>
          <a:xfrm>
            <a:off x="3705050" y="4332300"/>
            <a:ext cx="1357850" cy="1295400"/>
          </a:xfrm>
          <a:prstGeom prst="rect">
            <a:avLst/>
          </a:prstGeom>
          <a:noFill/>
          <a:ln>
            <a:noFill/>
          </a:ln>
        </p:spPr>
      </p:pic>
      <p:pic>
        <p:nvPicPr>
          <p:cNvPr id="313" name="Google Shape;313;g6293b3d42b_1_41"/>
          <p:cNvPicPr preferRelativeResize="0"/>
          <p:nvPr/>
        </p:nvPicPr>
        <p:blipFill>
          <a:blip r:embed="rId6">
            <a:alphaModFix/>
          </a:blip>
          <a:stretch>
            <a:fillRect/>
          </a:stretch>
        </p:blipFill>
        <p:spPr>
          <a:xfrm>
            <a:off x="5906400" y="3202275"/>
            <a:ext cx="5961876" cy="300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2013-07-15T20:26:40Z</dcterms:created>
</cp:coreProperties>
</file>